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91" r:id="rId2"/>
    <p:sldId id="292" r:id="rId3"/>
    <p:sldId id="293" r:id="rId4"/>
    <p:sldId id="307" r:id="rId5"/>
    <p:sldId id="308" r:id="rId6"/>
    <p:sldId id="309" r:id="rId7"/>
    <p:sldId id="311" r:id="rId8"/>
    <p:sldId id="310" r:id="rId9"/>
    <p:sldId id="312" r:id="rId10"/>
    <p:sldId id="313" r:id="rId11"/>
    <p:sldId id="315" r:id="rId12"/>
    <p:sldId id="314" r:id="rId13"/>
    <p:sldId id="316" r:id="rId14"/>
    <p:sldId id="317" r:id="rId15"/>
    <p:sldId id="318" r:id="rId16"/>
    <p:sldId id="319" r:id="rId17"/>
    <p:sldId id="320" r:id="rId18"/>
    <p:sldId id="323" r:id="rId19"/>
    <p:sldId id="321" r:id="rId20"/>
    <p:sldId id="322" r:id="rId21"/>
    <p:sldId id="324" r:id="rId22"/>
    <p:sldId id="331" r:id="rId23"/>
    <p:sldId id="332" r:id="rId24"/>
    <p:sldId id="325" r:id="rId25"/>
    <p:sldId id="326" r:id="rId26"/>
    <p:sldId id="327" r:id="rId27"/>
    <p:sldId id="333" r:id="rId28"/>
    <p:sldId id="328" r:id="rId29"/>
    <p:sldId id="329" r:id="rId30"/>
    <p:sldId id="334" r:id="rId31"/>
    <p:sldId id="330" r:id="rId32"/>
    <p:sldId id="335" r:id="rId33"/>
    <p:sldId id="336" r:id="rId34"/>
    <p:sldId id="341" r:id="rId35"/>
  </p:sldIdLst>
  <p:sldSz cx="9144000" cy="6858000" type="screen4x3"/>
  <p:notesSz cx="9144000" cy="6858000"/>
  <p:defaultTextStyle>
    <a:defPPr>
      <a:defRPr kern="0"/>
    </a:def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196" autoAdjust="0"/>
    <p:restoredTop sz="94660"/>
  </p:normalViewPr>
  <p:slideViewPr>
    <p:cSldViewPr>
      <p:cViewPr varScale="1">
        <p:scale>
          <a:sx n="82" d="100"/>
          <a:sy n="82" d="100"/>
        </p:scale>
        <p:origin x="1450" y="62"/>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721258" y="271398"/>
            <a:ext cx="7701915" cy="635000"/>
          </a:xfrm>
          <a:prstGeom prst="rect">
            <a:avLst/>
          </a:prstGeom>
        </p:spPr>
        <p:txBody>
          <a:bodyPr wrap="square" lIns="0" tIns="0" rIns="0" bIns="0">
            <a:spAutoFit/>
          </a:bodyPr>
          <a:lstStyle>
            <a:lvl1pPr>
              <a:defRPr sz="3200" b="1" i="0">
                <a:solidFill>
                  <a:schemeClr val="tx1"/>
                </a:solidFill>
                <a:latin typeface="Calibri"/>
                <a:cs typeface="Calibri"/>
              </a:defRPr>
            </a:lvl1pPr>
          </a:lstStyle>
          <a:p>
            <a:endParaRPr/>
          </a:p>
        </p:txBody>
      </p:sp>
      <p:sp>
        <p:nvSpPr>
          <p:cNvPr id="3" name="Holder 3"/>
          <p:cNvSpPr>
            <a:spLocks noGrp="1"/>
          </p:cNvSpPr>
          <p:nvPr>
            <p:ph type="subTitle" idx="4"/>
          </p:nvPr>
        </p:nvSpPr>
        <p:spPr>
          <a:xfrm>
            <a:off x="1371600" y="3840480"/>
            <a:ext cx="6400800" cy="1714500"/>
          </a:xfrm>
          <a:prstGeom prst="rect">
            <a:avLst/>
          </a:prstGeom>
        </p:spPr>
        <p:txBody>
          <a:bodyPr wrap="square" lIns="0" tIns="0" rIns="0" bIns="0">
            <a:spAutoFit/>
          </a:bodyPr>
          <a:lstStyle>
            <a:lvl1pPr>
              <a:defRPr sz="2400" b="0" i="0">
                <a:solidFill>
                  <a:schemeClr val="tx1"/>
                </a:solidFill>
                <a:latin typeface="Microsoft Sans Serif"/>
                <a:cs typeface="Microsoft Sans Serif"/>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4/15/2024</a:t>
            </a:fld>
            <a:endParaRPr lang="en-US"/>
          </a:p>
        </p:txBody>
      </p:sp>
      <p:sp>
        <p:nvSpPr>
          <p:cNvPr id="6" name="Holder 6"/>
          <p:cNvSpPr>
            <a:spLocks noGrp="1"/>
          </p:cNvSpPr>
          <p:nvPr>
            <p:ph type="sldNum" sz="quarter" idx="7"/>
          </p:nvPr>
        </p:nvSpPr>
        <p:spPr/>
        <p:txBody>
          <a:bodyPr lIns="0" tIns="0" rIns="0" bIns="0"/>
          <a:lstStyle>
            <a:lvl1pPr>
              <a:defRPr sz="1200" b="0" i="0">
                <a:solidFill>
                  <a:srgbClr val="878787"/>
                </a:solidFill>
                <a:latin typeface="Calibri"/>
                <a:cs typeface="Calibri"/>
              </a:defRPr>
            </a:lvl1pPr>
          </a:lstStyle>
          <a:p>
            <a:pPr marL="38100">
              <a:lnSpc>
                <a:spcPct val="100000"/>
              </a:lnSpc>
              <a:spcBef>
                <a:spcPts val="185"/>
              </a:spcBef>
            </a:pPr>
            <a:fld id="{81D60167-4931-47E6-BA6A-407CBD079E47}" type="slidenum">
              <a:rPr spc="-25" dirty="0">
                <a:latin typeface="Microsoft Sans Serif"/>
                <a:cs typeface="Microsoft Sans Serif"/>
              </a:rPr>
              <a:t>‹#›</a:t>
            </a:fld>
            <a:endParaRPr spc="-25" dirty="0">
              <a:latin typeface="Microsoft Sans Serif"/>
              <a:cs typeface="Microsoft Sans Serif"/>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3200" b="1" i="0">
                <a:solidFill>
                  <a:schemeClr val="tx1"/>
                </a:solidFill>
                <a:latin typeface="Calibri"/>
                <a:cs typeface="Calibri"/>
              </a:defRPr>
            </a:lvl1pPr>
          </a:lstStyle>
          <a:p>
            <a:endParaRPr/>
          </a:p>
        </p:txBody>
      </p:sp>
      <p:sp>
        <p:nvSpPr>
          <p:cNvPr id="3" name="Holder 3"/>
          <p:cNvSpPr>
            <a:spLocks noGrp="1"/>
          </p:cNvSpPr>
          <p:nvPr>
            <p:ph type="body" idx="1"/>
          </p:nvPr>
        </p:nvSpPr>
        <p:spPr/>
        <p:txBody>
          <a:bodyPr lIns="0" tIns="0" rIns="0" bIns="0"/>
          <a:lstStyle>
            <a:lvl1pPr>
              <a:defRPr sz="2400" b="0" i="0">
                <a:solidFill>
                  <a:schemeClr val="tx1"/>
                </a:solidFill>
                <a:latin typeface="Microsoft Sans Serif"/>
                <a:cs typeface="Microsoft Sans Serif"/>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4/15/2024</a:t>
            </a:fld>
            <a:endParaRPr lang="en-US"/>
          </a:p>
        </p:txBody>
      </p:sp>
      <p:sp>
        <p:nvSpPr>
          <p:cNvPr id="6" name="Holder 6"/>
          <p:cNvSpPr>
            <a:spLocks noGrp="1"/>
          </p:cNvSpPr>
          <p:nvPr>
            <p:ph type="sldNum" sz="quarter" idx="7"/>
          </p:nvPr>
        </p:nvSpPr>
        <p:spPr/>
        <p:txBody>
          <a:bodyPr lIns="0" tIns="0" rIns="0" bIns="0"/>
          <a:lstStyle>
            <a:lvl1pPr>
              <a:defRPr sz="1200" b="0" i="0">
                <a:solidFill>
                  <a:srgbClr val="878787"/>
                </a:solidFill>
                <a:latin typeface="Calibri"/>
                <a:cs typeface="Calibri"/>
              </a:defRPr>
            </a:lvl1pPr>
          </a:lstStyle>
          <a:p>
            <a:pPr marL="38100">
              <a:lnSpc>
                <a:spcPct val="100000"/>
              </a:lnSpc>
              <a:spcBef>
                <a:spcPts val="185"/>
              </a:spcBef>
            </a:pPr>
            <a:fld id="{81D60167-4931-47E6-BA6A-407CBD079E47}" type="slidenum">
              <a:rPr spc="-25" dirty="0">
                <a:latin typeface="Microsoft Sans Serif"/>
                <a:cs typeface="Microsoft Sans Serif"/>
              </a:rPr>
              <a:t>‹#›</a:t>
            </a:fld>
            <a:endParaRPr spc="-25" dirty="0">
              <a:latin typeface="Microsoft Sans Serif"/>
              <a:cs typeface="Microsoft Sans Serif"/>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3200" b="1" i="0">
                <a:solidFill>
                  <a:schemeClr val="tx1"/>
                </a:solidFill>
                <a:latin typeface="Calibri"/>
                <a:cs typeface="Calibri"/>
              </a:defRPr>
            </a:lvl1pPr>
          </a:lstStyle>
          <a:p>
            <a:endParaRPr/>
          </a:p>
        </p:txBody>
      </p:sp>
      <p:sp>
        <p:nvSpPr>
          <p:cNvPr id="3" name="Holder 3"/>
          <p:cNvSpPr>
            <a:spLocks noGrp="1"/>
          </p:cNvSpPr>
          <p:nvPr>
            <p:ph sz="half" idx="2"/>
          </p:nvPr>
        </p:nvSpPr>
        <p:spPr>
          <a:xfrm>
            <a:off x="457200" y="1577340"/>
            <a:ext cx="3977640" cy="4526280"/>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4709160" y="1577340"/>
            <a:ext cx="3977640" cy="4526280"/>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4/15/2024</a:t>
            </a:fld>
            <a:endParaRPr lang="en-US"/>
          </a:p>
        </p:txBody>
      </p:sp>
      <p:sp>
        <p:nvSpPr>
          <p:cNvPr id="7" name="Holder 7"/>
          <p:cNvSpPr>
            <a:spLocks noGrp="1"/>
          </p:cNvSpPr>
          <p:nvPr>
            <p:ph type="sldNum" sz="quarter" idx="7"/>
          </p:nvPr>
        </p:nvSpPr>
        <p:spPr/>
        <p:txBody>
          <a:bodyPr lIns="0" tIns="0" rIns="0" bIns="0"/>
          <a:lstStyle>
            <a:lvl1pPr>
              <a:defRPr sz="1200" b="0" i="0">
                <a:solidFill>
                  <a:srgbClr val="878787"/>
                </a:solidFill>
                <a:latin typeface="Calibri"/>
                <a:cs typeface="Calibri"/>
              </a:defRPr>
            </a:lvl1pPr>
          </a:lstStyle>
          <a:p>
            <a:pPr marL="38100">
              <a:lnSpc>
                <a:spcPct val="100000"/>
              </a:lnSpc>
              <a:spcBef>
                <a:spcPts val="185"/>
              </a:spcBef>
            </a:pPr>
            <a:fld id="{81D60167-4931-47E6-BA6A-407CBD079E47}" type="slidenum">
              <a:rPr spc="-25" dirty="0">
                <a:latin typeface="Microsoft Sans Serif"/>
                <a:cs typeface="Microsoft Sans Serif"/>
              </a:rPr>
              <a:t>‹#›</a:t>
            </a:fld>
            <a:endParaRPr spc="-25" dirty="0">
              <a:latin typeface="Microsoft Sans Serif"/>
              <a:cs typeface="Microsoft Sans Serif"/>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3200" b="1" i="0">
                <a:solidFill>
                  <a:schemeClr val="tx1"/>
                </a:solidFill>
                <a:latin typeface="Calibri"/>
                <a:cs typeface="Calibri"/>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4/15/2024</a:t>
            </a:fld>
            <a:endParaRPr lang="en-US"/>
          </a:p>
        </p:txBody>
      </p:sp>
      <p:sp>
        <p:nvSpPr>
          <p:cNvPr id="5" name="Holder 5"/>
          <p:cNvSpPr>
            <a:spLocks noGrp="1"/>
          </p:cNvSpPr>
          <p:nvPr>
            <p:ph type="sldNum" sz="quarter" idx="7"/>
          </p:nvPr>
        </p:nvSpPr>
        <p:spPr/>
        <p:txBody>
          <a:bodyPr lIns="0" tIns="0" rIns="0" bIns="0"/>
          <a:lstStyle>
            <a:lvl1pPr>
              <a:defRPr sz="1200" b="0" i="0">
                <a:solidFill>
                  <a:srgbClr val="878787"/>
                </a:solidFill>
                <a:latin typeface="Calibri"/>
                <a:cs typeface="Calibri"/>
              </a:defRPr>
            </a:lvl1pPr>
          </a:lstStyle>
          <a:p>
            <a:pPr marL="38100">
              <a:lnSpc>
                <a:spcPct val="100000"/>
              </a:lnSpc>
              <a:spcBef>
                <a:spcPts val="185"/>
              </a:spcBef>
            </a:pPr>
            <a:fld id="{81D60167-4931-47E6-BA6A-407CBD079E47}" type="slidenum">
              <a:rPr spc="-25" dirty="0">
                <a:latin typeface="Microsoft Sans Serif"/>
                <a:cs typeface="Microsoft Sans Serif"/>
              </a:rPr>
              <a:t>‹#›</a:t>
            </a:fld>
            <a:endParaRPr spc="-25" dirty="0">
              <a:latin typeface="Microsoft Sans Serif"/>
              <a:cs typeface="Microsoft Sans Serif"/>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4/15/2024</a:t>
            </a:fld>
            <a:endParaRPr lang="en-US"/>
          </a:p>
        </p:txBody>
      </p:sp>
      <p:sp>
        <p:nvSpPr>
          <p:cNvPr id="4" name="Holder 4"/>
          <p:cNvSpPr>
            <a:spLocks noGrp="1"/>
          </p:cNvSpPr>
          <p:nvPr>
            <p:ph type="sldNum" sz="quarter" idx="7"/>
          </p:nvPr>
        </p:nvSpPr>
        <p:spPr/>
        <p:txBody>
          <a:bodyPr lIns="0" tIns="0" rIns="0" bIns="0"/>
          <a:lstStyle>
            <a:lvl1pPr>
              <a:defRPr sz="1200" b="0" i="0">
                <a:solidFill>
                  <a:srgbClr val="878787"/>
                </a:solidFill>
                <a:latin typeface="Calibri"/>
                <a:cs typeface="Calibri"/>
              </a:defRPr>
            </a:lvl1pPr>
          </a:lstStyle>
          <a:p>
            <a:pPr marL="38100">
              <a:lnSpc>
                <a:spcPct val="100000"/>
              </a:lnSpc>
              <a:spcBef>
                <a:spcPts val="185"/>
              </a:spcBef>
            </a:pPr>
            <a:fld id="{81D60167-4931-47E6-BA6A-407CBD079E47}" type="slidenum">
              <a:rPr spc="-25" dirty="0">
                <a:latin typeface="Microsoft Sans Serif"/>
                <a:cs typeface="Microsoft Sans Serif"/>
              </a:rPr>
              <a:t>‹#›</a:t>
            </a:fld>
            <a:endParaRPr spc="-25" dirty="0">
              <a:latin typeface="Microsoft Sans Serif"/>
              <a:cs typeface="Microsoft Sans Serif"/>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older 2"/>
          <p:cNvSpPr>
            <a:spLocks noGrp="1"/>
          </p:cNvSpPr>
          <p:nvPr>
            <p:ph type="title"/>
          </p:nvPr>
        </p:nvSpPr>
        <p:spPr>
          <a:xfrm>
            <a:off x="597814" y="353695"/>
            <a:ext cx="7948371" cy="939800"/>
          </a:xfrm>
          <a:prstGeom prst="rect">
            <a:avLst/>
          </a:prstGeom>
        </p:spPr>
        <p:txBody>
          <a:bodyPr wrap="square" lIns="0" tIns="0" rIns="0" bIns="0">
            <a:spAutoFit/>
          </a:bodyPr>
          <a:lstStyle>
            <a:lvl1pPr>
              <a:defRPr sz="3200" b="1" i="0">
                <a:solidFill>
                  <a:schemeClr val="tx1"/>
                </a:solidFill>
                <a:latin typeface="Calibri"/>
                <a:cs typeface="Calibri"/>
              </a:defRPr>
            </a:lvl1pPr>
          </a:lstStyle>
          <a:p>
            <a:endParaRPr/>
          </a:p>
        </p:txBody>
      </p:sp>
      <p:sp>
        <p:nvSpPr>
          <p:cNvPr id="3" name="Holder 3"/>
          <p:cNvSpPr>
            <a:spLocks noGrp="1"/>
          </p:cNvSpPr>
          <p:nvPr>
            <p:ph type="body" idx="1"/>
          </p:nvPr>
        </p:nvSpPr>
        <p:spPr>
          <a:xfrm>
            <a:off x="535940" y="1550516"/>
            <a:ext cx="7731759" cy="4486910"/>
          </a:xfrm>
          <a:prstGeom prst="rect">
            <a:avLst/>
          </a:prstGeom>
        </p:spPr>
        <p:txBody>
          <a:bodyPr wrap="square" lIns="0" tIns="0" rIns="0" bIns="0">
            <a:spAutoFit/>
          </a:bodyPr>
          <a:lstStyle>
            <a:lvl1pPr>
              <a:defRPr sz="2400" b="0" i="0">
                <a:solidFill>
                  <a:schemeClr val="tx1"/>
                </a:solidFill>
                <a:latin typeface="Microsoft Sans Serif"/>
                <a:cs typeface="Microsoft Sans Serif"/>
              </a:defRPr>
            </a:lvl1pPr>
          </a:lstStyle>
          <a:p>
            <a:endParaRPr/>
          </a:p>
        </p:txBody>
      </p:sp>
      <p:sp>
        <p:nvSpPr>
          <p:cNvPr id="4" name="Holder 4"/>
          <p:cNvSpPr>
            <a:spLocks noGrp="1"/>
          </p:cNvSpPr>
          <p:nvPr>
            <p:ph type="ftr" sz="quarter" idx="5"/>
          </p:nvPr>
        </p:nvSpPr>
        <p:spPr>
          <a:xfrm>
            <a:off x="3108960" y="6377940"/>
            <a:ext cx="2926080" cy="342900"/>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457200" y="6377940"/>
            <a:ext cx="2103120" cy="342900"/>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4/15/2024</a:t>
            </a:fld>
            <a:endParaRPr lang="en-US"/>
          </a:p>
        </p:txBody>
      </p:sp>
      <p:sp>
        <p:nvSpPr>
          <p:cNvPr id="6" name="Holder 6"/>
          <p:cNvSpPr>
            <a:spLocks noGrp="1"/>
          </p:cNvSpPr>
          <p:nvPr>
            <p:ph type="sldNum" sz="quarter" idx="7"/>
          </p:nvPr>
        </p:nvSpPr>
        <p:spPr>
          <a:xfrm>
            <a:off x="8383523" y="6416296"/>
            <a:ext cx="262890" cy="233679"/>
          </a:xfrm>
          <a:prstGeom prst="rect">
            <a:avLst/>
          </a:prstGeom>
        </p:spPr>
        <p:txBody>
          <a:bodyPr wrap="square" lIns="0" tIns="0" rIns="0" bIns="0">
            <a:spAutoFit/>
          </a:bodyPr>
          <a:lstStyle>
            <a:lvl1pPr>
              <a:defRPr sz="1200" b="0" i="0">
                <a:solidFill>
                  <a:srgbClr val="878787"/>
                </a:solidFill>
                <a:latin typeface="Calibri"/>
                <a:cs typeface="Calibri"/>
              </a:defRPr>
            </a:lvl1pPr>
          </a:lstStyle>
          <a:p>
            <a:pPr marL="38100">
              <a:lnSpc>
                <a:spcPct val="100000"/>
              </a:lnSpc>
              <a:spcBef>
                <a:spcPts val="185"/>
              </a:spcBef>
            </a:pPr>
            <a:fld id="{81D60167-4931-47E6-BA6A-407CBD079E47}" type="slidenum">
              <a:rPr spc="-25" dirty="0">
                <a:latin typeface="Microsoft Sans Serif"/>
                <a:cs typeface="Microsoft Sans Serif"/>
              </a:rPr>
              <a:t>‹#›</a:t>
            </a:fld>
            <a:endParaRPr spc="-25" dirty="0">
              <a:latin typeface="Microsoft Sans Serif"/>
              <a:cs typeface="Microsoft Sans Serif"/>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414245" y="1214754"/>
            <a:ext cx="6707088" cy="857250"/>
          </a:xfrm>
        </p:spPr>
        <p:txBody>
          <a:bodyPr>
            <a:normAutofit fontScale="90000"/>
          </a:bodyPr>
          <a:lstStyle/>
          <a:p>
            <a:pPr algn="l"/>
            <a:r>
              <a:rPr lang="en-US" dirty="0"/>
              <a:t>AL-FARABI KAZAKH NATIONAL UNIVERSITY</a:t>
            </a:r>
            <a:endParaRPr lang="ru-RU" dirty="0"/>
          </a:p>
        </p:txBody>
      </p:sp>
      <p:sp>
        <p:nvSpPr>
          <p:cNvPr id="4" name="TextBox 3"/>
          <p:cNvSpPr txBox="1"/>
          <p:nvPr/>
        </p:nvSpPr>
        <p:spPr>
          <a:xfrm>
            <a:off x="2195736" y="2192470"/>
            <a:ext cx="6480720" cy="954107"/>
          </a:xfrm>
          <a:prstGeom prst="rect">
            <a:avLst/>
          </a:prstGeom>
          <a:solidFill>
            <a:schemeClr val="bg1"/>
          </a:solidFill>
        </p:spPr>
        <p:txBody>
          <a:bodyPr wrap="square" rtlCol="0">
            <a:spAutoFit/>
          </a:bodyPr>
          <a:lstStyle/>
          <a:p>
            <a:r>
              <a:rPr lang="en-US" sz="2800" b="1" dirty="0">
                <a:latin typeface="Arial" panose="020B0604020202020204" pitchFamily="34" charset="0"/>
              </a:rPr>
              <a:t>Department of political science and political technologies</a:t>
            </a:r>
            <a:r>
              <a:rPr lang="ru-RU" sz="2800" b="1" dirty="0">
                <a:latin typeface="Arial" panose="020B0604020202020204" pitchFamily="34" charset="0"/>
              </a:rPr>
              <a:t> </a:t>
            </a:r>
          </a:p>
        </p:txBody>
      </p:sp>
      <p:sp>
        <p:nvSpPr>
          <p:cNvPr id="5" name="TextBox 4"/>
          <p:cNvSpPr txBox="1"/>
          <p:nvPr/>
        </p:nvSpPr>
        <p:spPr>
          <a:xfrm>
            <a:off x="2195736" y="3311188"/>
            <a:ext cx="6624736" cy="553998"/>
          </a:xfrm>
          <a:prstGeom prst="rect">
            <a:avLst/>
          </a:prstGeom>
          <a:noFill/>
        </p:spPr>
        <p:txBody>
          <a:bodyPr wrap="square" rtlCol="0">
            <a:spAutoFit/>
          </a:bodyPr>
          <a:lstStyle/>
          <a:p>
            <a:r>
              <a:rPr lang="en-US" sz="3000" b="1" dirty="0">
                <a:latin typeface="Arial" panose="020B0604020202020204" pitchFamily="34" charset="0"/>
                <a:cs typeface="Arial" panose="020B0604020202020204" pitchFamily="34" charset="0"/>
              </a:rPr>
              <a:t>Political systems and regimes</a:t>
            </a:r>
            <a:endParaRPr lang="ru-RU" sz="3000" b="1" dirty="0">
              <a:latin typeface="Arial" panose="020B0604020202020204" pitchFamily="34" charset="0"/>
              <a:cs typeface="Arial" panose="020B0604020202020204" pitchFamily="34" charset="0"/>
            </a:endParaRPr>
          </a:p>
        </p:txBody>
      </p:sp>
      <p:sp>
        <p:nvSpPr>
          <p:cNvPr id="6" name="TextBox 5"/>
          <p:cNvSpPr txBox="1"/>
          <p:nvPr/>
        </p:nvSpPr>
        <p:spPr>
          <a:xfrm>
            <a:off x="2339752" y="4306797"/>
            <a:ext cx="3240360" cy="830997"/>
          </a:xfrm>
          <a:prstGeom prst="rect">
            <a:avLst/>
          </a:prstGeom>
          <a:noFill/>
        </p:spPr>
        <p:txBody>
          <a:bodyPr wrap="square" rtlCol="0">
            <a:spAutoFit/>
          </a:bodyPr>
          <a:lstStyle/>
          <a:p>
            <a:r>
              <a:rPr lang="" sz="2400" b="1" dirty="0">
                <a:latin typeface="Arial" panose="020B0604020202020204" pitchFamily="34" charset="0"/>
              </a:rPr>
              <a:t>Abzhapparova A.A.</a:t>
            </a:r>
          </a:p>
          <a:p>
            <a:r>
              <a:rPr lang="en-US" sz="2400" b="1" dirty="0">
                <a:latin typeface="Arial" panose="020B0604020202020204" pitchFamily="34" charset="0"/>
              </a:rPr>
              <a:t>Senior lecturer</a:t>
            </a:r>
            <a:endParaRPr lang="ru-RU" sz="2400" b="1" dirty="0">
              <a:latin typeface="Arial" panose="020B0604020202020204" pitchFamily="34" charset="0"/>
            </a:endParaRPr>
          </a:p>
        </p:txBody>
      </p:sp>
      <p:pic>
        <p:nvPicPr>
          <p:cNvPr id="8" name="Рисунок 7"/>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39552" y="1249934"/>
            <a:ext cx="1214607" cy="1098947"/>
          </a:xfrm>
          <a:prstGeom prst="rect">
            <a:avLst/>
          </a:prstGeom>
        </p:spPr>
      </p:pic>
    </p:spTree>
    <p:extLst>
      <p:ext uri="{BB962C8B-B14F-4D97-AF65-F5344CB8AC3E}">
        <p14:creationId xmlns:p14="http://schemas.microsoft.com/office/powerpoint/2010/main" val="87477363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28600" y="304800"/>
            <a:ext cx="8763000" cy="5940088"/>
          </a:xfrm>
          <a:prstGeom prst="rect">
            <a:avLst/>
          </a:prstGeom>
        </p:spPr>
        <p:txBody>
          <a:bodyPr wrap="square">
            <a:spAutoFit/>
          </a:bodyPr>
          <a:lstStyle/>
          <a:p>
            <a:r>
              <a:rPr lang="en-US" sz="2000" dirty="0" smtClean="0">
                <a:latin typeface="Arial" panose="020B0604020202020204" pitchFamily="34" charset="0"/>
                <a:cs typeface="Arial" panose="020B0604020202020204" pitchFamily="34" charset="0"/>
              </a:rPr>
              <a:t>Finally, territories that are generally outside the global political system fall into the category of "problematic" ones. These are the so-called unrecognized or partially recognized States. According to St. Krasner, they do not have "external sovereignty", although they can be well managed. Despite the fact that their number is not so large (according to various estimates, about 30 territorial entities), the problem of excluding part of the territories and people living on it from international interaction is very significant in modern conditions.</a:t>
            </a:r>
          </a:p>
          <a:p>
            <a:endParaRPr lang="en-US" sz="2000" dirty="0" smtClean="0">
              <a:latin typeface="Arial" panose="020B0604020202020204" pitchFamily="34" charset="0"/>
              <a:cs typeface="Arial" panose="020B0604020202020204" pitchFamily="34" charset="0"/>
            </a:endParaRPr>
          </a:p>
          <a:p>
            <a:r>
              <a:rPr lang="en-US" sz="2000" dirty="0" smtClean="0">
                <a:latin typeface="Arial" panose="020B0604020202020204" pitchFamily="34" charset="0"/>
                <a:cs typeface="Arial" panose="020B0604020202020204" pitchFamily="34" charset="0"/>
              </a:rPr>
              <a:t>Thus, fundamentally different states appeared in a single political system. And the differences between them are increasing.</a:t>
            </a:r>
          </a:p>
          <a:p>
            <a:endParaRPr lang="en-US" sz="2000" dirty="0" smtClean="0">
              <a:latin typeface="Arial" panose="020B0604020202020204" pitchFamily="34" charset="0"/>
              <a:cs typeface="Arial" panose="020B0604020202020204" pitchFamily="34" charset="0"/>
            </a:endParaRPr>
          </a:p>
          <a:p>
            <a:r>
              <a:rPr lang="en-US" sz="2000" dirty="0" smtClean="0">
                <a:latin typeface="Arial" panose="020B0604020202020204" pitchFamily="34" charset="0"/>
                <a:cs typeface="Arial" panose="020B0604020202020204" pitchFamily="34" charset="0"/>
              </a:rPr>
              <a:t>It should be noted that at the same time, stratification is taking place not only at the level of States, but also their resource potentials. If earlier the leading resource was military force, then the economy (the post—war development of Germany and Japan is a vivid example of how states become politically influential due to economic development), today the resource potential is extremely diverse, which makes it possible to significantly more flexible behavior in the international arena.</a:t>
            </a:r>
            <a:endParaRPr lang="ru-RU"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34128741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81000" y="152400"/>
            <a:ext cx="8458200" cy="1938992"/>
          </a:xfrm>
        </p:spPr>
        <p:txBody>
          <a:bodyPr/>
          <a:lstStyle/>
          <a:p>
            <a:pPr algn="ctr"/>
            <a:r>
              <a:rPr lang="en-US" sz="1800" dirty="0">
                <a:latin typeface="Arial" panose="020B0604020202020204" pitchFamily="34" charset="0"/>
                <a:cs typeface="Arial" panose="020B0604020202020204" pitchFamily="34" charset="0"/>
              </a:rPr>
              <a:t>The second important event of the late 20th century was the active entry into the world arena of non—state transnational actors (</a:t>
            </a:r>
            <a:r>
              <a:rPr lang="en-US" sz="1800" dirty="0" err="1">
                <a:latin typeface="Arial" panose="020B0604020202020204" pitchFamily="34" charset="0"/>
                <a:cs typeface="Arial" panose="020B0604020202020204" pitchFamily="34" charset="0"/>
              </a:rPr>
              <a:t>TNAs</a:t>
            </a:r>
            <a:r>
              <a:rPr lang="en-US" sz="1800" dirty="0">
                <a:latin typeface="Arial" panose="020B0604020202020204" pitchFamily="34" charset="0"/>
                <a:cs typeface="Arial" panose="020B0604020202020204" pitchFamily="34" charset="0"/>
              </a:rPr>
              <a:t>) — NGOs, </a:t>
            </a:r>
            <a:r>
              <a:rPr lang="en-US" sz="1800" dirty="0" err="1">
                <a:latin typeface="Arial" panose="020B0604020202020204" pitchFamily="34" charset="0"/>
                <a:cs typeface="Arial" panose="020B0604020202020204" pitchFamily="34" charset="0"/>
              </a:rPr>
              <a:t>TNCs</a:t>
            </a:r>
            <a:r>
              <a:rPr lang="en-US" sz="1800" dirty="0">
                <a:latin typeface="Arial" panose="020B0604020202020204" pitchFamily="34" charset="0"/>
                <a:cs typeface="Arial" panose="020B0604020202020204" pitchFamily="34" charset="0"/>
              </a:rPr>
              <a:t>, etc. This fact was pointed out in the early </a:t>
            </a:r>
            <a:r>
              <a:rPr lang="en-US" sz="1800" dirty="0" err="1">
                <a:latin typeface="Arial" panose="020B0604020202020204" pitchFamily="34" charset="0"/>
                <a:cs typeface="Arial" panose="020B0604020202020204" pitchFamily="34" charset="0"/>
              </a:rPr>
              <a:t>1970s</a:t>
            </a:r>
            <a:r>
              <a:rPr lang="en-US" sz="1800" dirty="0">
                <a:latin typeface="Arial" panose="020B0604020202020204" pitchFamily="34" charset="0"/>
                <a:cs typeface="Arial" panose="020B0604020202020204" pitchFamily="34" charset="0"/>
              </a:rPr>
              <a:t> by R. Cohen and J. Nye, who wrote about changing the political system of the world based on the principles of Westphalia, where the only actor was the state. In the future, the activity of non-state transnational actors was accompanied by the following shifts:</a:t>
            </a:r>
            <a:endParaRPr lang="ru-RU" sz="1800" dirty="0">
              <a:latin typeface="Arial" panose="020B0604020202020204" pitchFamily="34" charset="0"/>
              <a:cs typeface="Arial" panose="020B0604020202020204" pitchFamily="34" charset="0"/>
            </a:endParaRPr>
          </a:p>
        </p:txBody>
      </p:sp>
      <p:sp>
        <p:nvSpPr>
          <p:cNvPr id="3" name="Текст 2"/>
          <p:cNvSpPr>
            <a:spLocks noGrp="1"/>
          </p:cNvSpPr>
          <p:nvPr>
            <p:ph type="body" idx="1"/>
          </p:nvPr>
        </p:nvSpPr>
        <p:spPr>
          <a:xfrm>
            <a:off x="76200" y="2209800"/>
            <a:ext cx="8915399" cy="4308872"/>
          </a:xfrm>
        </p:spPr>
        <p:txBody>
          <a:bodyPr/>
          <a:lstStyle/>
          <a:p>
            <a:r>
              <a:rPr lang="en-US" sz="2000" dirty="0">
                <a:latin typeface="Arial" panose="020B0604020202020204" pitchFamily="34" charset="0"/>
                <a:cs typeface="Arial" panose="020B0604020202020204" pitchFamily="34" charset="0"/>
              </a:rPr>
              <a:t>— an increase in the number of each of the </a:t>
            </a:r>
            <a:r>
              <a:rPr lang="en-US" sz="2000" dirty="0" err="1">
                <a:latin typeface="Arial" panose="020B0604020202020204" pitchFamily="34" charset="0"/>
                <a:cs typeface="Arial" panose="020B0604020202020204" pitchFamily="34" charset="0"/>
              </a:rPr>
              <a:t>TNAs</a:t>
            </a:r>
            <a:r>
              <a:rPr lang="en-US" sz="2000" dirty="0">
                <a:latin typeface="Arial" panose="020B0604020202020204" pitchFamily="34" charset="0"/>
                <a:cs typeface="Arial" panose="020B0604020202020204" pitchFamily="34" charset="0"/>
              </a:rPr>
              <a:t> on the world stage. Thus, there has been a sharp increase in the number of international NGOs. According to some estimates, there are more than 30 thousand of them today. Even more impressive are the quantitative parameters of the development of multinational corporations, of which, according to World Bank estimates, there are already more than 70 thousand today. Similar trends can be seen in other non-State transnational actors;</a:t>
            </a:r>
          </a:p>
          <a:p>
            <a:r>
              <a:rPr lang="en-US" sz="2000" dirty="0">
                <a:latin typeface="Arial" panose="020B0604020202020204" pitchFamily="34" charset="0"/>
                <a:cs typeface="Arial" panose="020B0604020202020204" pitchFamily="34" charset="0"/>
              </a:rPr>
              <a:t>— involving a large number of people in transnational relations. Obviously, the increase in the number of </a:t>
            </a:r>
            <a:r>
              <a:rPr lang="en-US" sz="2000" dirty="0" err="1">
                <a:latin typeface="Arial" panose="020B0604020202020204" pitchFamily="34" charset="0"/>
                <a:cs typeface="Arial" panose="020B0604020202020204" pitchFamily="34" charset="0"/>
              </a:rPr>
              <a:t>TNAs</a:t>
            </a:r>
            <a:r>
              <a:rPr lang="en-US" sz="2000" dirty="0">
                <a:latin typeface="Arial" panose="020B0604020202020204" pitchFamily="34" charset="0"/>
                <a:cs typeface="Arial" panose="020B0604020202020204" pitchFamily="34" charset="0"/>
              </a:rPr>
              <a:t> has also led to an increase in people involved in transnational activities;</a:t>
            </a:r>
          </a:p>
          <a:p>
            <a:r>
              <a:rPr lang="en-US" sz="2000" dirty="0">
                <a:latin typeface="Arial" panose="020B0604020202020204" pitchFamily="34" charset="0"/>
                <a:cs typeface="Arial" panose="020B0604020202020204" pitchFamily="34" charset="0"/>
              </a:rPr>
              <a:t>— expanding the geography of </a:t>
            </a:r>
            <a:r>
              <a:rPr lang="en-US" sz="2000" dirty="0" err="1">
                <a:latin typeface="Arial" panose="020B0604020202020204" pitchFamily="34" charset="0"/>
                <a:cs typeface="Arial" panose="020B0604020202020204" pitchFamily="34" charset="0"/>
              </a:rPr>
              <a:t>TNA's</a:t>
            </a:r>
            <a:r>
              <a:rPr lang="en-US" sz="2000" dirty="0">
                <a:latin typeface="Arial" panose="020B0604020202020204" pitchFamily="34" charset="0"/>
                <a:cs typeface="Arial" panose="020B0604020202020204" pitchFamily="34" charset="0"/>
              </a:rPr>
              <a:t> activities. If earlier </a:t>
            </a:r>
            <a:r>
              <a:rPr lang="en-US" sz="2000" dirty="0" err="1">
                <a:latin typeface="Arial" panose="020B0604020202020204" pitchFamily="34" charset="0"/>
                <a:cs typeface="Arial" panose="020B0604020202020204" pitchFamily="34" charset="0"/>
              </a:rPr>
              <a:t>TNAs</a:t>
            </a:r>
            <a:r>
              <a:rPr lang="en-US" sz="2000" dirty="0">
                <a:latin typeface="Arial" panose="020B0604020202020204" pitchFamily="34" charset="0"/>
                <a:cs typeface="Arial" panose="020B0604020202020204" pitchFamily="34" charset="0"/>
              </a:rPr>
              <a:t> were based in developed countries and extended their activities to developing countries, now the picture has become much more complex, and various transnational actors are based and operate virtually all over the world;</a:t>
            </a:r>
            <a:endParaRPr lang="ru-RU"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822499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52400" y="228600"/>
            <a:ext cx="8763000" cy="5847755"/>
          </a:xfrm>
          <a:prstGeom prst="rect">
            <a:avLst/>
          </a:prstGeom>
        </p:spPr>
        <p:txBody>
          <a:bodyPr wrap="square">
            <a:spAutoFit/>
          </a:bodyPr>
          <a:lstStyle/>
          <a:p>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coverage</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of</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almost</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all</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spheres</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of</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activity</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including</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the</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security</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sector</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which</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has</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traditionally</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been</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state-owned</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As</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an</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example</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the</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active</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activities</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of</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non-governmental</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organizations</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in</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the</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fight</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for</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the</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prohibition</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of</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anti-personnel</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mines</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or</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the</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activities</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of</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private</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military</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companies</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in</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particular</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Blackwater</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in</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conflict</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zones</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can</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be</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cited</a:t>
            </a:r>
            <a:r>
              <a:rPr lang="ru-RU" sz="2200" dirty="0" smtClean="0">
                <a:latin typeface="Arial" panose="020B0604020202020204" pitchFamily="34" charset="0"/>
                <a:cs typeface="Arial" panose="020B0604020202020204" pitchFamily="34" charset="0"/>
              </a:rPr>
              <a:t>;</a:t>
            </a:r>
          </a:p>
          <a:p>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the</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emergence</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of</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actors</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who</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are</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just</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becoming</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transnational</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For</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example</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the</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actor</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of</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the</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global</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media</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i.e</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media</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aimed</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at</a:t>
            </a:r>
            <a:r>
              <a:rPr lang="ru-RU" sz="2200" dirty="0" smtClean="0">
                <a:latin typeface="Arial" panose="020B0604020202020204" pitchFamily="34" charset="0"/>
                <a:cs typeface="Arial" panose="020B0604020202020204" pitchFamily="34" charset="0"/>
              </a:rPr>
              <a:t> a </a:t>
            </a:r>
            <a:r>
              <a:rPr lang="ru-RU" sz="2200" dirty="0" err="1" smtClean="0">
                <a:latin typeface="Arial" panose="020B0604020202020204" pitchFamily="34" charset="0"/>
                <a:cs typeface="Arial" panose="020B0604020202020204" pitchFamily="34" charset="0"/>
              </a:rPr>
              <a:t>worldwide</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mainly</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English-speaking</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audience</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acquires</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its</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own</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outlines</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as</a:t>
            </a:r>
            <a:r>
              <a:rPr lang="ru-RU" sz="2200" dirty="0" smtClean="0">
                <a:latin typeface="Arial" panose="020B0604020202020204" pitchFamily="34" charset="0"/>
                <a:cs typeface="Arial" panose="020B0604020202020204" pitchFamily="34" charset="0"/>
              </a:rPr>
              <a:t> a </a:t>
            </a:r>
            <a:r>
              <a:rPr lang="ru-RU" sz="2200" dirty="0" err="1" smtClean="0">
                <a:latin typeface="Arial" panose="020B0604020202020204" pitchFamily="34" charset="0"/>
                <a:cs typeface="Arial" panose="020B0604020202020204" pitchFamily="34" charset="0"/>
              </a:rPr>
              <a:t>TNA</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These</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include</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such</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as</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CNN</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the</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BBC</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Sky</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News</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Al</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Jazeera</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Russia</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Today</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and</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other</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channels</a:t>
            </a:r>
            <a:r>
              <a:rPr lang="ru-RU" sz="2200" dirty="0" smtClean="0">
                <a:latin typeface="Arial" panose="020B0604020202020204" pitchFamily="34" charset="0"/>
                <a:cs typeface="Arial" panose="020B0604020202020204" pitchFamily="34" charset="0"/>
              </a:rPr>
              <a:t>;</a:t>
            </a:r>
          </a:p>
          <a:p>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the</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hybridization</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of</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actors</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the</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impossibility</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of</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strictly</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dividing</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them</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into</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state</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and</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non-state</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the</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creation</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of</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various</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types</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of</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partnership</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between</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the</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state</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and</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business</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NGOs</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and</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the</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state</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business</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and</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NGOs</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etc</a:t>
            </a:r>
            <a:r>
              <a:rPr lang="ru-RU" sz="2200" dirty="0" smtClean="0">
                <a:latin typeface="Arial" panose="020B0604020202020204" pitchFamily="34" charset="0"/>
                <a:cs typeface="Arial" panose="020B0604020202020204" pitchFamily="34" charset="0"/>
              </a:rPr>
              <a:t>.;</a:t>
            </a:r>
          </a:p>
          <a:p>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the</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intersection</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of</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the</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functions</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of</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transnational</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actors</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Each</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of</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them</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expanding</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their</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traditional</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functions</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begins</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to</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engage</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in</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not</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their</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own</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business</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the</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state</a:t>
            </a:r>
            <a:r>
              <a:rPr lang="ru-RU" sz="2200" dirty="0" smtClean="0">
                <a:latin typeface="Arial" panose="020B0604020202020204" pitchFamily="34" charset="0"/>
                <a:cs typeface="Arial" panose="020B0604020202020204" pitchFamily="34" charset="0"/>
              </a:rPr>
              <a:t> — </a:t>
            </a:r>
            <a:r>
              <a:rPr lang="ru-RU" sz="2200" dirty="0" err="1" smtClean="0">
                <a:latin typeface="Arial" panose="020B0604020202020204" pitchFamily="34" charset="0"/>
                <a:cs typeface="Arial" panose="020B0604020202020204" pitchFamily="34" charset="0"/>
              </a:rPr>
              <a:t>business</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NGOs</a:t>
            </a:r>
            <a:r>
              <a:rPr lang="ru-RU" sz="2200" dirty="0" smtClean="0">
                <a:latin typeface="Arial" panose="020B0604020202020204" pitchFamily="34" charset="0"/>
                <a:cs typeface="Arial" panose="020B0604020202020204" pitchFamily="34" charset="0"/>
              </a:rPr>
              <a:t> — </a:t>
            </a:r>
            <a:r>
              <a:rPr lang="ru-RU" sz="2200" dirty="0" err="1" smtClean="0">
                <a:latin typeface="Arial" panose="020B0604020202020204" pitchFamily="34" charset="0"/>
                <a:cs typeface="Arial" panose="020B0604020202020204" pitchFamily="34" charset="0"/>
              </a:rPr>
              <a:t>security</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etc</a:t>
            </a:r>
            <a:r>
              <a:rPr lang="ru-RU" sz="2200" dirty="0" smtClean="0">
                <a:latin typeface="Arial" panose="020B0604020202020204" pitchFamily="34" charset="0"/>
                <a:cs typeface="Arial" panose="020B0604020202020204" pitchFamily="34" charset="0"/>
              </a:rPr>
              <a:t>.</a:t>
            </a:r>
            <a:endParaRPr lang="ru-RU" sz="22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71846172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52400" y="152400"/>
            <a:ext cx="8763000" cy="6186309"/>
          </a:xfrm>
          <a:prstGeom prst="rect">
            <a:avLst/>
          </a:prstGeom>
        </p:spPr>
        <p:txBody>
          <a:bodyPr wrap="square">
            <a:spAutoFit/>
          </a:bodyPr>
          <a:lstStyle/>
          <a:p>
            <a:r>
              <a:rPr lang="ru-RU" sz="2200" dirty="0" err="1" smtClean="0">
                <a:latin typeface="Arial" panose="020B0604020202020204" pitchFamily="34" charset="0"/>
                <a:cs typeface="Arial" panose="020B0604020202020204" pitchFamily="34" charset="0"/>
              </a:rPr>
              <a:t>Finally</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the</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third</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most</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important</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moment</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that</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influenced</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the</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political</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development</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of</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the</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world</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in</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the</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second</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half</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of</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the</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twentieth</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century</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was</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the</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scientific</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and</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technological</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revolution</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As</a:t>
            </a:r>
            <a:r>
              <a:rPr lang="ru-RU" sz="2200" dirty="0" smtClean="0">
                <a:latin typeface="Arial" panose="020B0604020202020204" pitchFamily="34" charset="0"/>
                <a:cs typeface="Arial" panose="020B0604020202020204" pitchFamily="34" charset="0"/>
              </a:rPr>
              <a:t> a </a:t>
            </a:r>
            <a:r>
              <a:rPr lang="ru-RU" sz="2200" dirty="0" err="1" smtClean="0">
                <a:latin typeface="Arial" panose="020B0604020202020204" pitchFamily="34" charset="0"/>
                <a:cs typeface="Arial" panose="020B0604020202020204" pitchFamily="34" charset="0"/>
              </a:rPr>
              <a:t>result</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it</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is</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not</a:t>
            </a:r>
            <a:r>
              <a:rPr lang="ru-RU" sz="2200" dirty="0" smtClean="0">
                <a:latin typeface="Arial" panose="020B0604020202020204" pitchFamily="34" charset="0"/>
                <a:cs typeface="Arial" panose="020B0604020202020204" pitchFamily="34" charset="0"/>
              </a:rPr>
              <a:t> a </a:t>
            </a:r>
            <a:r>
              <a:rPr lang="ru-RU" sz="2200" dirty="0" err="1" smtClean="0">
                <a:latin typeface="Arial" panose="020B0604020202020204" pitchFamily="34" charset="0"/>
                <a:cs typeface="Arial" panose="020B0604020202020204" pitchFamily="34" charset="0"/>
              </a:rPr>
              <a:t>weak</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state</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or</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even</a:t>
            </a:r>
            <a:r>
              <a:rPr lang="ru-RU" sz="2200" dirty="0" smtClean="0">
                <a:latin typeface="Arial" panose="020B0604020202020204" pitchFamily="34" charset="0"/>
                <a:cs typeface="Arial" panose="020B0604020202020204" pitchFamily="34" charset="0"/>
              </a:rPr>
              <a:t> a </a:t>
            </a:r>
            <a:r>
              <a:rPr lang="ru-RU" sz="2200" dirty="0" err="1" smtClean="0">
                <a:latin typeface="Arial" panose="020B0604020202020204" pitchFamily="34" charset="0"/>
                <a:cs typeface="Arial" panose="020B0604020202020204" pitchFamily="34" charset="0"/>
              </a:rPr>
              <a:t>small</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group</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of</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people</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that</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can</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inflict</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damage</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on</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others</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which</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previously</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could</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only</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be</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carried</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out</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by</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the</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leading</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state</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leaders</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The</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modern</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world</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has</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turned</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out</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to</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be</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dependent</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on</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the</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behavior</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of</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not</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only</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the</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strong</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but</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also</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the</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weak</a:t>
            </a:r>
            <a:r>
              <a:rPr lang="ru-RU" sz="2200" dirty="0" smtClean="0">
                <a:latin typeface="Arial" panose="020B0604020202020204" pitchFamily="34" charset="0"/>
                <a:cs typeface="Arial" panose="020B0604020202020204" pitchFamily="34" charset="0"/>
              </a:rPr>
              <a:t>.</a:t>
            </a:r>
          </a:p>
          <a:p>
            <a:endParaRPr lang="ru-RU" sz="2200" dirty="0" smtClean="0">
              <a:latin typeface="Arial" panose="020B0604020202020204" pitchFamily="34" charset="0"/>
              <a:cs typeface="Arial" panose="020B0604020202020204" pitchFamily="34" charset="0"/>
            </a:endParaRPr>
          </a:p>
          <a:p>
            <a:r>
              <a:rPr lang="ru-RU" sz="2200" dirty="0" err="1" smtClean="0">
                <a:latin typeface="Arial" panose="020B0604020202020204" pitchFamily="34" charset="0"/>
                <a:cs typeface="Arial" panose="020B0604020202020204" pitchFamily="34" charset="0"/>
              </a:rPr>
              <a:t>The</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listed</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phenomena</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associated</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with</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the</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erosion</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of</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the</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political</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system</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of</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the</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world</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characterize</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the</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chaotic</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nature</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of</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world</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politics</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However</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along</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with</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this</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another</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trend</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of</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world</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political</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development</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is</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manifested</a:t>
            </a:r>
            <a:r>
              <a:rPr lang="ru-RU" sz="2200" dirty="0" smtClean="0">
                <a:latin typeface="Arial" panose="020B0604020202020204" pitchFamily="34" charset="0"/>
                <a:cs typeface="Arial" panose="020B0604020202020204" pitchFamily="34" charset="0"/>
              </a:rPr>
              <a:t> — </a:t>
            </a:r>
            <a:r>
              <a:rPr lang="ru-RU" sz="2200" dirty="0" err="1" smtClean="0">
                <a:latin typeface="Arial" panose="020B0604020202020204" pitchFamily="34" charset="0"/>
                <a:cs typeface="Arial" panose="020B0604020202020204" pitchFamily="34" charset="0"/>
              </a:rPr>
              <a:t>regulation</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management</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of</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world</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politics</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It</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manifests</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itself</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in</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various</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forms</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including</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in</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integration</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processes</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the</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formation</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and</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development</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of</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various</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mechanisms</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of</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multilateral</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cooperation</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network</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diplomacy</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multi-level</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interaction</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which</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involves</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the</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joint</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work</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of</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state</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and</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non-state</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actors</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in</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solving</a:t>
            </a:r>
            <a:r>
              <a:rPr lang="ru-RU" sz="2200" dirty="0" smtClean="0">
                <a:latin typeface="Arial" panose="020B0604020202020204" pitchFamily="34" charset="0"/>
                <a:cs typeface="Arial" panose="020B0604020202020204" pitchFamily="34" charset="0"/>
              </a:rPr>
              <a:t> a </a:t>
            </a:r>
            <a:r>
              <a:rPr lang="ru-RU" sz="2200" dirty="0" err="1" smtClean="0">
                <a:latin typeface="Arial" panose="020B0604020202020204" pitchFamily="34" charset="0"/>
                <a:cs typeface="Arial" panose="020B0604020202020204" pitchFamily="34" charset="0"/>
              </a:rPr>
              <a:t>particular</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problem</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for</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example</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Internet</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governance</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combating</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terrorism</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ecology</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etc</a:t>
            </a:r>
            <a:r>
              <a:rPr lang="ru-RU" sz="2200" dirty="0" smtClean="0">
                <a:latin typeface="Arial" panose="020B0604020202020204" pitchFamily="34" charset="0"/>
                <a:cs typeface="Arial" panose="020B0604020202020204" pitchFamily="34" charset="0"/>
              </a:rPr>
              <a:t>.).</a:t>
            </a:r>
            <a:endParaRPr lang="ru-RU" sz="22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69604274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52400" y="304800"/>
            <a:ext cx="8839200" cy="6370975"/>
          </a:xfrm>
          <a:prstGeom prst="rect">
            <a:avLst/>
          </a:prstGeom>
        </p:spPr>
        <p:txBody>
          <a:bodyPr wrap="square">
            <a:spAutoFit/>
          </a:bodyPr>
          <a:lstStyle/>
          <a:p>
            <a:r>
              <a:rPr lang="ru-RU" sz="2400" dirty="0" err="1" smtClean="0">
                <a:latin typeface="Arial" panose="020B0604020202020204" pitchFamily="34" charset="0"/>
                <a:cs typeface="Arial" panose="020B0604020202020204" pitchFamily="34" charset="0"/>
              </a:rPr>
              <a:t>In</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the</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1990s</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the</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transformation</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of</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the</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political</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system</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of</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the</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world</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was</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superimposed</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by</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the</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process</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of</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disintegration</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of</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the</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bipolar</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system</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of</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international</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relations</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i.e</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changes</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in</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the</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system</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of</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interstate</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interactions</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Initially</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the</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heated</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debates</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about</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unilateralism</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multipolarity</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etc</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have</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subsided</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somewhat</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today</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and</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the</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system</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of</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interstate</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relations</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has</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actually</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begun</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to</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build</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up</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although</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it</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continues</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to</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remain</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blurred</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in</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many</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ways</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But</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in</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general</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it</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was</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based</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on</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the</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principle</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of</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multilateralism</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in</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solving</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various</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international</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problems</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under</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the</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leadership</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of</a:t>
            </a:r>
            <a:r>
              <a:rPr lang="ru-RU" sz="2400" dirty="0" smtClean="0">
                <a:latin typeface="Arial" panose="020B0604020202020204" pitchFamily="34" charset="0"/>
                <a:cs typeface="Arial" panose="020B0604020202020204" pitchFamily="34" charset="0"/>
              </a:rPr>
              <a:t> a </a:t>
            </a:r>
            <a:r>
              <a:rPr lang="ru-RU" sz="2400" dirty="0" err="1" smtClean="0">
                <a:latin typeface="Arial" panose="020B0604020202020204" pitchFamily="34" charset="0"/>
                <a:cs typeface="Arial" panose="020B0604020202020204" pitchFamily="34" charset="0"/>
              </a:rPr>
              <a:t>number</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of</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the</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largest</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states</a:t>
            </a:r>
            <a:r>
              <a:rPr lang="ru-RU" sz="2400" dirty="0" smtClean="0">
                <a:latin typeface="Arial" panose="020B0604020202020204" pitchFamily="34" charset="0"/>
                <a:cs typeface="Arial" panose="020B0604020202020204" pitchFamily="34" charset="0"/>
              </a:rPr>
              <a:t>.</a:t>
            </a:r>
          </a:p>
          <a:p>
            <a:endParaRPr lang="ru-RU" sz="2400" dirty="0" smtClean="0">
              <a:latin typeface="Arial" panose="020B0604020202020204" pitchFamily="34" charset="0"/>
              <a:cs typeface="Arial" panose="020B0604020202020204" pitchFamily="34" charset="0"/>
            </a:endParaRPr>
          </a:p>
          <a:p>
            <a:r>
              <a:rPr lang="ru-RU" sz="2400" dirty="0" err="1" smtClean="0">
                <a:latin typeface="Arial" panose="020B0604020202020204" pitchFamily="34" charset="0"/>
                <a:cs typeface="Arial" panose="020B0604020202020204" pitchFamily="34" charset="0"/>
              </a:rPr>
              <a:t>Most</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analysts</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and</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researchers</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saw</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precisely</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in</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the</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restructuring</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of</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the</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system</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of</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international</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interstate</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relations</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the</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main</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political</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changes</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at</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the</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turn</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of</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the</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century</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without</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noticing</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cardinal</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shifts</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at</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the</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level</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of</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what</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constitutes</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the</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political</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foundation</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of</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interstate</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relations</a:t>
            </a:r>
            <a:r>
              <a:rPr lang="ru-RU" sz="2400" dirty="0" smtClean="0">
                <a:latin typeface="Arial" panose="020B0604020202020204" pitchFamily="34" charset="0"/>
                <a:cs typeface="Arial" panose="020B0604020202020204" pitchFamily="34" charset="0"/>
              </a:rPr>
              <a:t> — </a:t>
            </a:r>
            <a:r>
              <a:rPr lang="ru-RU" sz="2400" dirty="0" err="1" smtClean="0">
                <a:latin typeface="Arial" panose="020B0604020202020204" pitchFamily="34" charset="0"/>
                <a:cs typeface="Arial" panose="020B0604020202020204" pitchFamily="34" charset="0"/>
              </a:rPr>
              <a:t>fundamental</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changes</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in</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the</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political</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system</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of</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the</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world</a:t>
            </a:r>
            <a:r>
              <a:rPr lang="ru-RU" sz="2400" dirty="0" smtClean="0">
                <a:latin typeface="Arial" panose="020B0604020202020204" pitchFamily="34" charset="0"/>
                <a:cs typeface="Arial" panose="020B0604020202020204" pitchFamily="34" charset="0"/>
              </a:rPr>
              <a:t>.</a:t>
            </a:r>
            <a:endParaRPr lang="ru-RU"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93951079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52400" y="304800"/>
            <a:ext cx="8763000" cy="5847755"/>
          </a:xfrm>
          <a:prstGeom prst="rect">
            <a:avLst/>
          </a:prstGeom>
        </p:spPr>
        <p:txBody>
          <a:bodyPr wrap="square">
            <a:spAutoFit/>
          </a:bodyPr>
          <a:lstStyle/>
          <a:p>
            <a:r>
              <a:rPr lang="ru-RU" sz="2200" dirty="0" err="1" smtClean="0">
                <a:latin typeface="Arial" panose="020B0604020202020204" pitchFamily="34" charset="0"/>
                <a:cs typeface="Arial" panose="020B0604020202020204" pitchFamily="34" charset="0"/>
              </a:rPr>
              <a:t>Until</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the</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second</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half</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of</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the</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20th</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century</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the</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political</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system</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of</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the</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world</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at</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that</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time</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it</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was</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not</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yet</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global</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since</a:t>
            </a:r>
            <a:r>
              <a:rPr lang="ru-RU" sz="2200" dirty="0" smtClean="0">
                <a:latin typeface="Arial" panose="020B0604020202020204" pitchFamily="34" charset="0"/>
                <a:cs typeface="Arial" panose="020B0604020202020204" pitchFamily="34" charset="0"/>
              </a:rPr>
              <a:t> a </a:t>
            </a:r>
            <a:r>
              <a:rPr lang="ru-RU" sz="2200" dirty="0" err="1" smtClean="0">
                <a:latin typeface="Arial" panose="020B0604020202020204" pitchFamily="34" charset="0"/>
                <a:cs typeface="Arial" panose="020B0604020202020204" pitchFamily="34" charset="0"/>
              </a:rPr>
              <a:t>huge</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number</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of</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territories</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were</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colonies</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and</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the</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system</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of</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international</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interstate</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relations</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represented</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an</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identical</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entity</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With</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the</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emergence</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of</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different</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states</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in</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the</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political</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system</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of</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the</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world</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in</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relation</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to</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itself</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and</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the</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active</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entry</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of</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non-state</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actors</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into</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the</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world</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arena</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the</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systems</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were</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divided</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into</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two</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the</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political</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system</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of</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the</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world</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covering</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the</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entire</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set</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of</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political</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relations</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between</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state</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and</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non-state</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actors</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and</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the</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system</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of</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international</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relations</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represented</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by</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the</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configuration</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of</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states</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on</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the</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world</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stage</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The</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political</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system</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of</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the</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world</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underlies</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the</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system</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of</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international</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relations</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although</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the</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latter</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is</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more</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mobile</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and</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has</a:t>
            </a:r>
            <a:r>
              <a:rPr lang="ru-RU" sz="2200" dirty="0" smtClean="0">
                <a:latin typeface="Arial" panose="020B0604020202020204" pitchFamily="34" charset="0"/>
                <a:cs typeface="Arial" panose="020B0604020202020204" pitchFamily="34" charset="0"/>
              </a:rPr>
              <a:t> a </a:t>
            </a:r>
            <a:r>
              <a:rPr lang="ru-RU" sz="2200" dirty="0" err="1" smtClean="0">
                <a:latin typeface="Arial" panose="020B0604020202020204" pitchFamily="34" charset="0"/>
                <a:cs typeface="Arial" panose="020B0604020202020204" pitchFamily="34" charset="0"/>
              </a:rPr>
              <a:t>significant</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impact</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on</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what</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is</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happening</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in</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the</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world</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especially</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in</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the</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short</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term</a:t>
            </a:r>
            <a:r>
              <a:rPr lang="ru-RU" sz="2200" dirty="0" smtClean="0">
                <a:latin typeface="Arial" panose="020B0604020202020204" pitchFamily="34" charset="0"/>
                <a:cs typeface="Arial" panose="020B0604020202020204" pitchFamily="34" charset="0"/>
              </a:rPr>
              <a:t>.</a:t>
            </a:r>
          </a:p>
          <a:p>
            <a:endParaRPr lang="ru-RU" sz="2200" dirty="0" smtClean="0">
              <a:latin typeface="Arial" panose="020B0604020202020204" pitchFamily="34" charset="0"/>
              <a:cs typeface="Arial" panose="020B0604020202020204" pitchFamily="34" charset="0"/>
            </a:endParaRPr>
          </a:p>
          <a:p>
            <a:r>
              <a:rPr lang="ru-RU" sz="2200" dirty="0" err="1" smtClean="0">
                <a:latin typeface="Arial" panose="020B0604020202020204" pitchFamily="34" charset="0"/>
                <a:cs typeface="Arial" panose="020B0604020202020204" pitchFamily="34" charset="0"/>
              </a:rPr>
              <a:t>Thus</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the</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main</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and</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at</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the</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same</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time</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resultant</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trend</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of</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the</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modern</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political</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development</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of</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the</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world</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has</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become</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the</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restructuring</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of</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its</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political</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system</a:t>
            </a:r>
            <a:r>
              <a:rPr lang="ru-RU" sz="2200" dirty="0" smtClean="0">
                <a:latin typeface="Arial" panose="020B0604020202020204" pitchFamily="34" charset="0"/>
                <a:cs typeface="Arial" panose="020B0604020202020204" pitchFamily="34" charset="0"/>
              </a:rPr>
              <a:t>.</a:t>
            </a:r>
            <a:endParaRPr lang="ru-RU" sz="22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91735611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28600" y="304800"/>
            <a:ext cx="8686800" cy="5863144"/>
          </a:xfrm>
          <a:prstGeom prst="rect">
            <a:avLst/>
          </a:prstGeom>
        </p:spPr>
        <p:txBody>
          <a:bodyPr wrap="square">
            <a:spAutoFit/>
          </a:bodyPr>
          <a:lstStyle/>
          <a:p>
            <a:r>
              <a:rPr lang="ru-RU" sz="2500" smtClean="0">
                <a:latin typeface="Arial" panose="020B0604020202020204" pitchFamily="34" charset="0"/>
                <a:cs typeface="Arial" panose="020B0604020202020204" pitchFamily="34" charset="0"/>
              </a:rPr>
              <a:t>There</a:t>
            </a:r>
            <a:r>
              <a:rPr lang="ru-RU" sz="2500" dirty="0" smtClean="0">
                <a:latin typeface="Arial" panose="020B0604020202020204" pitchFamily="34" charset="0"/>
                <a:cs typeface="Arial" panose="020B0604020202020204" pitchFamily="34" charset="0"/>
              </a:rPr>
              <a:t> </a:t>
            </a:r>
            <a:r>
              <a:rPr lang="ru-RU" sz="2500" dirty="0" err="1" smtClean="0">
                <a:latin typeface="Arial" panose="020B0604020202020204" pitchFamily="34" charset="0"/>
                <a:cs typeface="Arial" panose="020B0604020202020204" pitchFamily="34" charset="0"/>
              </a:rPr>
              <a:t>are</a:t>
            </a:r>
            <a:r>
              <a:rPr lang="ru-RU" sz="2500" dirty="0" smtClean="0">
                <a:latin typeface="Arial" panose="020B0604020202020204" pitchFamily="34" charset="0"/>
                <a:cs typeface="Arial" panose="020B0604020202020204" pitchFamily="34" charset="0"/>
              </a:rPr>
              <a:t> </a:t>
            </a:r>
            <a:r>
              <a:rPr lang="ru-RU" sz="2500" dirty="0" err="1" smtClean="0">
                <a:latin typeface="Arial" panose="020B0604020202020204" pitchFamily="34" charset="0"/>
                <a:cs typeface="Arial" panose="020B0604020202020204" pitchFamily="34" charset="0"/>
              </a:rPr>
              <a:t>many</a:t>
            </a:r>
            <a:r>
              <a:rPr lang="ru-RU" sz="2500" dirty="0" smtClean="0">
                <a:latin typeface="Arial" panose="020B0604020202020204" pitchFamily="34" charset="0"/>
                <a:cs typeface="Arial" panose="020B0604020202020204" pitchFamily="34" charset="0"/>
              </a:rPr>
              <a:t> </a:t>
            </a:r>
            <a:r>
              <a:rPr lang="ru-RU" sz="2500" dirty="0" err="1" smtClean="0">
                <a:latin typeface="Arial" panose="020B0604020202020204" pitchFamily="34" charset="0"/>
                <a:cs typeface="Arial" panose="020B0604020202020204" pitchFamily="34" charset="0"/>
              </a:rPr>
              <a:t>development</a:t>
            </a:r>
            <a:r>
              <a:rPr lang="ru-RU" sz="2500" dirty="0" smtClean="0">
                <a:latin typeface="Arial" panose="020B0604020202020204" pitchFamily="34" charset="0"/>
                <a:cs typeface="Arial" panose="020B0604020202020204" pitchFamily="34" charset="0"/>
              </a:rPr>
              <a:t> </a:t>
            </a:r>
            <a:r>
              <a:rPr lang="ru-RU" sz="2500" dirty="0" err="1" smtClean="0">
                <a:latin typeface="Arial" panose="020B0604020202020204" pitchFamily="34" charset="0"/>
                <a:cs typeface="Arial" panose="020B0604020202020204" pitchFamily="34" charset="0"/>
              </a:rPr>
              <a:t>processes</a:t>
            </a:r>
            <a:r>
              <a:rPr lang="ru-RU" sz="2500" dirty="0" smtClean="0">
                <a:latin typeface="Arial" panose="020B0604020202020204" pitchFamily="34" charset="0"/>
                <a:cs typeface="Arial" panose="020B0604020202020204" pitchFamily="34" charset="0"/>
              </a:rPr>
              <a:t> </a:t>
            </a:r>
            <a:r>
              <a:rPr lang="ru-RU" sz="2500" dirty="0" err="1" smtClean="0">
                <a:latin typeface="Arial" panose="020B0604020202020204" pitchFamily="34" charset="0"/>
                <a:cs typeface="Arial" panose="020B0604020202020204" pitchFamily="34" charset="0"/>
              </a:rPr>
              <a:t>in</a:t>
            </a:r>
            <a:r>
              <a:rPr lang="ru-RU" sz="2500" dirty="0" smtClean="0">
                <a:latin typeface="Arial" panose="020B0604020202020204" pitchFamily="34" charset="0"/>
                <a:cs typeface="Arial" panose="020B0604020202020204" pitchFamily="34" charset="0"/>
              </a:rPr>
              <a:t> </a:t>
            </a:r>
            <a:r>
              <a:rPr lang="ru-RU" sz="2500" dirty="0" err="1" smtClean="0">
                <a:latin typeface="Arial" panose="020B0604020202020204" pitchFamily="34" charset="0"/>
                <a:cs typeface="Arial" panose="020B0604020202020204" pitchFamily="34" charset="0"/>
              </a:rPr>
              <a:t>world</a:t>
            </a:r>
            <a:r>
              <a:rPr lang="ru-RU" sz="2500" dirty="0" smtClean="0">
                <a:latin typeface="Arial" panose="020B0604020202020204" pitchFamily="34" charset="0"/>
                <a:cs typeface="Arial" panose="020B0604020202020204" pitchFamily="34" charset="0"/>
              </a:rPr>
              <a:t> </a:t>
            </a:r>
            <a:r>
              <a:rPr lang="ru-RU" sz="2500" dirty="0" err="1" smtClean="0">
                <a:latin typeface="Arial" panose="020B0604020202020204" pitchFamily="34" charset="0"/>
                <a:cs typeface="Arial" panose="020B0604020202020204" pitchFamily="34" charset="0"/>
              </a:rPr>
              <a:t>politics</a:t>
            </a:r>
            <a:r>
              <a:rPr lang="ru-RU" sz="2500" dirty="0" smtClean="0">
                <a:latin typeface="Arial" panose="020B0604020202020204" pitchFamily="34" charset="0"/>
                <a:cs typeface="Arial" panose="020B0604020202020204" pitchFamily="34" charset="0"/>
              </a:rPr>
              <a:t>. </a:t>
            </a:r>
            <a:r>
              <a:rPr lang="ru-RU" sz="2500" dirty="0" err="1" smtClean="0">
                <a:latin typeface="Arial" panose="020B0604020202020204" pitchFamily="34" charset="0"/>
                <a:cs typeface="Arial" panose="020B0604020202020204" pitchFamily="34" charset="0"/>
              </a:rPr>
              <a:t>Nevertheless</a:t>
            </a:r>
            <a:r>
              <a:rPr lang="ru-RU" sz="2500" dirty="0" smtClean="0">
                <a:latin typeface="Arial" panose="020B0604020202020204" pitchFamily="34" charset="0"/>
                <a:cs typeface="Arial" panose="020B0604020202020204" pitchFamily="34" charset="0"/>
              </a:rPr>
              <a:t>, </a:t>
            </a:r>
            <a:r>
              <a:rPr lang="ru-RU" sz="2500" dirty="0" err="1" smtClean="0">
                <a:latin typeface="Arial" panose="020B0604020202020204" pitchFamily="34" charset="0"/>
                <a:cs typeface="Arial" panose="020B0604020202020204" pitchFamily="34" charset="0"/>
              </a:rPr>
              <a:t>three</a:t>
            </a:r>
            <a:r>
              <a:rPr lang="ru-RU" sz="2500" dirty="0" smtClean="0">
                <a:latin typeface="Arial" panose="020B0604020202020204" pitchFamily="34" charset="0"/>
                <a:cs typeface="Arial" panose="020B0604020202020204" pitchFamily="34" charset="0"/>
              </a:rPr>
              <a:t> </a:t>
            </a:r>
            <a:r>
              <a:rPr lang="ru-RU" sz="2500" dirty="0" err="1" smtClean="0">
                <a:latin typeface="Arial" panose="020B0604020202020204" pitchFamily="34" charset="0"/>
                <a:cs typeface="Arial" panose="020B0604020202020204" pitchFamily="34" charset="0"/>
              </a:rPr>
              <a:t>of</a:t>
            </a:r>
            <a:r>
              <a:rPr lang="ru-RU" sz="2500" dirty="0" smtClean="0">
                <a:latin typeface="Arial" panose="020B0604020202020204" pitchFamily="34" charset="0"/>
                <a:cs typeface="Arial" panose="020B0604020202020204" pitchFamily="34" charset="0"/>
              </a:rPr>
              <a:t> </a:t>
            </a:r>
            <a:r>
              <a:rPr lang="ru-RU" sz="2500" dirty="0" err="1" smtClean="0">
                <a:latin typeface="Arial" panose="020B0604020202020204" pitchFamily="34" charset="0"/>
                <a:cs typeface="Arial" panose="020B0604020202020204" pitchFamily="34" charset="0"/>
              </a:rPr>
              <a:t>them</a:t>
            </a:r>
            <a:r>
              <a:rPr lang="ru-RU" sz="2500" dirty="0" smtClean="0">
                <a:latin typeface="Arial" panose="020B0604020202020204" pitchFamily="34" charset="0"/>
                <a:cs typeface="Arial" panose="020B0604020202020204" pitchFamily="34" charset="0"/>
              </a:rPr>
              <a:t> </a:t>
            </a:r>
            <a:r>
              <a:rPr lang="ru-RU" sz="2500" dirty="0" err="1" smtClean="0">
                <a:latin typeface="Arial" panose="020B0604020202020204" pitchFamily="34" charset="0"/>
                <a:cs typeface="Arial" panose="020B0604020202020204" pitchFamily="34" charset="0"/>
              </a:rPr>
              <a:t>stand</a:t>
            </a:r>
            <a:r>
              <a:rPr lang="ru-RU" sz="2500" dirty="0" smtClean="0">
                <a:latin typeface="Arial" panose="020B0604020202020204" pitchFamily="34" charset="0"/>
                <a:cs typeface="Arial" panose="020B0604020202020204" pitchFamily="34" charset="0"/>
              </a:rPr>
              <a:t> </a:t>
            </a:r>
            <a:r>
              <a:rPr lang="ru-RU" sz="2500" dirty="0" err="1" smtClean="0">
                <a:latin typeface="Arial" panose="020B0604020202020204" pitchFamily="34" charset="0"/>
                <a:cs typeface="Arial" panose="020B0604020202020204" pitchFamily="34" charset="0"/>
              </a:rPr>
              <a:t>out</a:t>
            </a:r>
            <a:r>
              <a:rPr lang="ru-RU" sz="2500" dirty="0" smtClean="0">
                <a:latin typeface="Arial" panose="020B0604020202020204" pitchFamily="34" charset="0"/>
                <a:cs typeface="Arial" panose="020B0604020202020204" pitchFamily="34" charset="0"/>
              </a:rPr>
              <a:t>: </a:t>
            </a:r>
            <a:r>
              <a:rPr lang="ru-RU" sz="2500" dirty="0" err="1" smtClean="0">
                <a:latin typeface="Arial" panose="020B0604020202020204" pitchFamily="34" charset="0"/>
                <a:cs typeface="Arial" panose="020B0604020202020204" pitchFamily="34" charset="0"/>
              </a:rPr>
              <a:t>globalization</a:t>
            </a:r>
            <a:r>
              <a:rPr lang="ru-RU" sz="2500" dirty="0" smtClean="0">
                <a:latin typeface="Arial" panose="020B0604020202020204" pitchFamily="34" charset="0"/>
                <a:cs typeface="Arial" panose="020B0604020202020204" pitchFamily="34" charset="0"/>
              </a:rPr>
              <a:t>, </a:t>
            </a:r>
            <a:r>
              <a:rPr lang="ru-RU" sz="2500" dirty="0" err="1" smtClean="0">
                <a:latin typeface="Arial" panose="020B0604020202020204" pitchFamily="34" charset="0"/>
                <a:cs typeface="Arial" panose="020B0604020202020204" pitchFamily="34" charset="0"/>
              </a:rPr>
              <a:t>integration</a:t>
            </a:r>
            <a:r>
              <a:rPr lang="ru-RU" sz="2500" dirty="0" smtClean="0">
                <a:latin typeface="Arial" panose="020B0604020202020204" pitchFamily="34" charset="0"/>
                <a:cs typeface="Arial" panose="020B0604020202020204" pitchFamily="34" charset="0"/>
              </a:rPr>
              <a:t> </a:t>
            </a:r>
            <a:r>
              <a:rPr lang="ru-RU" sz="2500" dirty="0" err="1" smtClean="0">
                <a:latin typeface="Arial" panose="020B0604020202020204" pitchFamily="34" charset="0"/>
                <a:cs typeface="Arial" panose="020B0604020202020204" pitchFamily="34" charset="0"/>
              </a:rPr>
              <a:t>and</a:t>
            </a:r>
            <a:r>
              <a:rPr lang="ru-RU" sz="2500" dirty="0" smtClean="0">
                <a:latin typeface="Arial" panose="020B0604020202020204" pitchFamily="34" charset="0"/>
                <a:cs typeface="Arial" panose="020B0604020202020204" pitchFamily="34" charset="0"/>
              </a:rPr>
              <a:t> </a:t>
            </a:r>
            <a:r>
              <a:rPr lang="ru-RU" sz="2500" dirty="0" err="1" smtClean="0">
                <a:latin typeface="Arial" panose="020B0604020202020204" pitchFamily="34" charset="0"/>
                <a:cs typeface="Arial" panose="020B0604020202020204" pitchFamily="34" charset="0"/>
              </a:rPr>
              <a:t>democratization</a:t>
            </a:r>
            <a:r>
              <a:rPr lang="ru-RU" sz="2500" dirty="0" smtClean="0">
                <a:latin typeface="Arial" panose="020B0604020202020204" pitchFamily="34" charset="0"/>
                <a:cs typeface="Arial" panose="020B0604020202020204" pitchFamily="34" charset="0"/>
              </a:rPr>
              <a:t>, </a:t>
            </a:r>
            <a:r>
              <a:rPr lang="ru-RU" sz="2500" dirty="0" err="1" smtClean="0">
                <a:latin typeface="Arial" panose="020B0604020202020204" pitchFamily="34" charset="0"/>
                <a:cs typeface="Arial" panose="020B0604020202020204" pitchFamily="34" charset="0"/>
              </a:rPr>
              <a:t>which</a:t>
            </a:r>
            <a:r>
              <a:rPr lang="ru-RU" sz="2500" dirty="0" smtClean="0">
                <a:latin typeface="Arial" panose="020B0604020202020204" pitchFamily="34" charset="0"/>
                <a:cs typeface="Arial" panose="020B0604020202020204" pitchFamily="34" charset="0"/>
              </a:rPr>
              <a:t> </a:t>
            </a:r>
            <a:r>
              <a:rPr lang="ru-RU" sz="2500" dirty="0" err="1" smtClean="0">
                <a:latin typeface="Arial" panose="020B0604020202020204" pitchFamily="34" charset="0"/>
                <a:cs typeface="Arial" panose="020B0604020202020204" pitchFamily="34" charset="0"/>
              </a:rPr>
              <a:t>determine</a:t>
            </a:r>
            <a:r>
              <a:rPr lang="ru-RU" sz="2500" dirty="0" smtClean="0">
                <a:latin typeface="Arial" panose="020B0604020202020204" pitchFamily="34" charset="0"/>
                <a:cs typeface="Arial" panose="020B0604020202020204" pitchFamily="34" charset="0"/>
              </a:rPr>
              <a:t> </a:t>
            </a:r>
            <a:r>
              <a:rPr lang="ru-RU" sz="2500" dirty="0" err="1" smtClean="0">
                <a:latin typeface="Arial" panose="020B0604020202020204" pitchFamily="34" charset="0"/>
                <a:cs typeface="Arial" panose="020B0604020202020204" pitchFamily="34" charset="0"/>
              </a:rPr>
              <a:t>the</a:t>
            </a:r>
            <a:r>
              <a:rPr lang="ru-RU" sz="2500" dirty="0" smtClean="0">
                <a:latin typeface="Arial" panose="020B0604020202020204" pitchFamily="34" charset="0"/>
                <a:cs typeface="Arial" panose="020B0604020202020204" pitchFamily="34" charset="0"/>
              </a:rPr>
              <a:t> </a:t>
            </a:r>
            <a:r>
              <a:rPr lang="ru-RU" sz="2500" dirty="0" err="1" smtClean="0">
                <a:latin typeface="Arial" panose="020B0604020202020204" pitchFamily="34" charset="0"/>
                <a:cs typeface="Arial" panose="020B0604020202020204" pitchFamily="34" charset="0"/>
              </a:rPr>
              <a:t>main</a:t>
            </a:r>
            <a:r>
              <a:rPr lang="ru-RU" sz="2500" dirty="0" smtClean="0">
                <a:latin typeface="Arial" panose="020B0604020202020204" pitchFamily="34" charset="0"/>
                <a:cs typeface="Arial" panose="020B0604020202020204" pitchFamily="34" charset="0"/>
              </a:rPr>
              <a:t> </a:t>
            </a:r>
            <a:r>
              <a:rPr lang="ru-RU" sz="2500" dirty="0" err="1" smtClean="0">
                <a:latin typeface="Arial" panose="020B0604020202020204" pitchFamily="34" charset="0"/>
                <a:cs typeface="Arial" panose="020B0604020202020204" pitchFamily="34" charset="0"/>
              </a:rPr>
              <a:t>directions</a:t>
            </a:r>
            <a:r>
              <a:rPr lang="ru-RU" sz="2500" dirty="0" smtClean="0">
                <a:latin typeface="Arial" panose="020B0604020202020204" pitchFamily="34" charset="0"/>
                <a:cs typeface="Arial" panose="020B0604020202020204" pitchFamily="34" charset="0"/>
              </a:rPr>
              <a:t> </a:t>
            </a:r>
            <a:r>
              <a:rPr lang="ru-RU" sz="2500" dirty="0" err="1" smtClean="0">
                <a:latin typeface="Arial" panose="020B0604020202020204" pitchFamily="34" charset="0"/>
                <a:cs typeface="Arial" panose="020B0604020202020204" pitchFamily="34" charset="0"/>
              </a:rPr>
              <a:t>and</a:t>
            </a:r>
            <a:r>
              <a:rPr lang="ru-RU" sz="2500" dirty="0" smtClean="0">
                <a:latin typeface="Arial" panose="020B0604020202020204" pitchFamily="34" charset="0"/>
                <a:cs typeface="Arial" panose="020B0604020202020204" pitchFamily="34" charset="0"/>
              </a:rPr>
              <a:t> </a:t>
            </a:r>
            <a:r>
              <a:rPr lang="ru-RU" sz="2500" dirty="0" err="1" smtClean="0">
                <a:latin typeface="Arial" panose="020B0604020202020204" pitchFamily="34" charset="0"/>
                <a:cs typeface="Arial" panose="020B0604020202020204" pitchFamily="34" charset="0"/>
              </a:rPr>
              <a:t>dynamics</a:t>
            </a:r>
            <a:r>
              <a:rPr lang="ru-RU" sz="2500" dirty="0" smtClean="0">
                <a:latin typeface="Arial" panose="020B0604020202020204" pitchFamily="34" charset="0"/>
                <a:cs typeface="Arial" panose="020B0604020202020204" pitchFamily="34" charset="0"/>
              </a:rPr>
              <a:t> </a:t>
            </a:r>
            <a:r>
              <a:rPr lang="ru-RU" sz="2500" dirty="0" err="1" smtClean="0">
                <a:latin typeface="Arial" panose="020B0604020202020204" pitchFamily="34" charset="0"/>
                <a:cs typeface="Arial" panose="020B0604020202020204" pitchFamily="34" charset="0"/>
              </a:rPr>
              <a:t>of</a:t>
            </a:r>
            <a:r>
              <a:rPr lang="ru-RU" sz="2500" dirty="0" smtClean="0">
                <a:latin typeface="Arial" panose="020B0604020202020204" pitchFamily="34" charset="0"/>
                <a:cs typeface="Arial" panose="020B0604020202020204" pitchFamily="34" charset="0"/>
              </a:rPr>
              <a:t> </a:t>
            </a:r>
            <a:r>
              <a:rPr lang="ru-RU" sz="2500" dirty="0" err="1" smtClean="0">
                <a:latin typeface="Arial" panose="020B0604020202020204" pitchFamily="34" charset="0"/>
                <a:cs typeface="Arial" panose="020B0604020202020204" pitchFamily="34" charset="0"/>
              </a:rPr>
              <a:t>world</a:t>
            </a:r>
            <a:r>
              <a:rPr lang="ru-RU" sz="2500" dirty="0" smtClean="0">
                <a:latin typeface="Arial" panose="020B0604020202020204" pitchFamily="34" charset="0"/>
                <a:cs typeface="Arial" panose="020B0604020202020204" pitchFamily="34" charset="0"/>
              </a:rPr>
              <a:t> </a:t>
            </a:r>
            <a:r>
              <a:rPr lang="ru-RU" sz="2500" dirty="0" err="1" smtClean="0">
                <a:latin typeface="Arial" panose="020B0604020202020204" pitchFamily="34" charset="0"/>
                <a:cs typeface="Arial" panose="020B0604020202020204" pitchFamily="34" charset="0"/>
              </a:rPr>
              <a:t>political</a:t>
            </a:r>
            <a:r>
              <a:rPr lang="ru-RU" sz="2500" dirty="0" smtClean="0">
                <a:latin typeface="Arial" panose="020B0604020202020204" pitchFamily="34" charset="0"/>
                <a:cs typeface="Arial" panose="020B0604020202020204" pitchFamily="34" charset="0"/>
              </a:rPr>
              <a:t> </a:t>
            </a:r>
            <a:r>
              <a:rPr lang="ru-RU" sz="2500" dirty="0" err="1" smtClean="0">
                <a:latin typeface="Arial" panose="020B0604020202020204" pitchFamily="34" charset="0"/>
                <a:cs typeface="Arial" panose="020B0604020202020204" pitchFamily="34" charset="0"/>
              </a:rPr>
              <a:t>development</a:t>
            </a:r>
            <a:r>
              <a:rPr lang="ru-RU" sz="2500" dirty="0" smtClean="0">
                <a:latin typeface="Arial" panose="020B0604020202020204" pitchFamily="34" charset="0"/>
                <a:cs typeface="Arial" panose="020B0604020202020204" pitchFamily="34" charset="0"/>
              </a:rPr>
              <a:t>, </a:t>
            </a:r>
            <a:r>
              <a:rPr lang="ru-RU" sz="2500" dirty="0" err="1" smtClean="0">
                <a:latin typeface="Arial" panose="020B0604020202020204" pitchFamily="34" charset="0"/>
                <a:cs typeface="Arial" panose="020B0604020202020204" pitchFamily="34" charset="0"/>
              </a:rPr>
              <a:t>as</a:t>
            </a:r>
            <a:r>
              <a:rPr lang="ru-RU" sz="2500" dirty="0" smtClean="0">
                <a:latin typeface="Arial" panose="020B0604020202020204" pitchFamily="34" charset="0"/>
                <a:cs typeface="Arial" panose="020B0604020202020204" pitchFamily="34" charset="0"/>
              </a:rPr>
              <a:t> </a:t>
            </a:r>
            <a:r>
              <a:rPr lang="ru-RU" sz="2500" dirty="0" err="1" smtClean="0">
                <a:latin typeface="Arial" panose="020B0604020202020204" pitchFamily="34" charset="0"/>
                <a:cs typeface="Arial" panose="020B0604020202020204" pitchFamily="34" charset="0"/>
              </a:rPr>
              <a:t>well</a:t>
            </a:r>
            <a:r>
              <a:rPr lang="ru-RU" sz="2500" dirty="0" smtClean="0">
                <a:latin typeface="Arial" panose="020B0604020202020204" pitchFamily="34" charset="0"/>
                <a:cs typeface="Arial" panose="020B0604020202020204" pitchFamily="34" charset="0"/>
              </a:rPr>
              <a:t> </a:t>
            </a:r>
            <a:r>
              <a:rPr lang="ru-RU" sz="2500" dirty="0" err="1" smtClean="0">
                <a:latin typeface="Arial" panose="020B0604020202020204" pitchFamily="34" charset="0"/>
                <a:cs typeface="Arial" panose="020B0604020202020204" pitchFamily="34" charset="0"/>
              </a:rPr>
              <a:t>as</a:t>
            </a:r>
            <a:r>
              <a:rPr lang="ru-RU" sz="2500" dirty="0" smtClean="0">
                <a:latin typeface="Arial" panose="020B0604020202020204" pitchFamily="34" charset="0"/>
                <a:cs typeface="Arial" panose="020B0604020202020204" pitchFamily="34" charset="0"/>
              </a:rPr>
              <a:t> </a:t>
            </a:r>
            <a:r>
              <a:rPr lang="ru-RU" sz="2500" dirty="0" err="1" smtClean="0">
                <a:latin typeface="Arial" panose="020B0604020202020204" pitchFamily="34" charset="0"/>
                <a:cs typeface="Arial" panose="020B0604020202020204" pitchFamily="34" charset="0"/>
              </a:rPr>
              <a:t>three</a:t>
            </a:r>
            <a:r>
              <a:rPr lang="ru-RU" sz="2500" dirty="0" smtClean="0">
                <a:latin typeface="Arial" panose="020B0604020202020204" pitchFamily="34" charset="0"/>
                <a:cs typeface="Arial" panose="020B0604020202020204" pitchFamily="34" charset="0"/>
              </a:rPr>
              <a:t> </a:t>
            </a:r>
            <a:r>
              <a:rPr lang="ru-RU" sz="2500" dirty="0" err="1" smtClean="0">
                <a:latin typeface="Arial" panose="020B0604020202020204" pitchFamily="34" charset="0"/>
                <a:cs typeface="Arial" panose="020B0604020202020204" pitchFamily="34" charset="0"/>
              </a:rPr>
              <a:t>opposite</a:t>
            </a:r>
            <a:r>
              <a:rPr lang="ru-RU" sz="2500" dirty="0" smtClean="0">
                <a:latin typeface="Arial" panose="020B0604020202020204" pitchFamily="34" charset="0"/>
                <a:cs typeface="Arial" panose="020B0604020202020204" pitchFamily="34" charset="0"/>
              </a:rPr>
              <a:t> </a:t>
            </a:r>
            <a:r>
              <a:rPr lang="ru-RU" sz="2500" dirty="0" err="1" smtClean="0">
                <a:latin typeface="Arial" panose="020B0604020202020204" pitchFamily="34" charset="0"/>
                <a:cs typeface="Arial" panose="020B0604020202020204" pitchFamily="34" charset="0"/>
              </a:rPr>
              <a:t>ones</a:t>
            </a:r>
            <a:r>
              <a:rPr lang="ru-RU" sz="2500" dirty="0" smtClean="0">
                <a:latin typeface="Arial" panose="020B0604020202020204" pitchFamily="34" charset="0"/>
                <a:cs typeface="Arial" panose="020B0604020202020204" pitchFamily="34" charset="0"/>
              </a:rPr>
              <a:t>: </a:t>
            </a:r>
            <a:r>
              <a:rPr lang="ru-RU" sz="2500" dirty="0" err="1" smtClean="0">
                <a:latin typeface="Arial" panose="020B0604020202020204" pitchFamily="34" charset="0"/>
                <a:cs typeface="Arial" panose="020B0604020202020204" pitchFamily="34" charset="0"/>
              </a:rPr>
              <a:t>isolationism</a:t>
            </a:r>
            <a:r>
              <a:rPr lang="ru-RU" sz="2500" dirty="0" smtClean="0">
                <a:latin typeface="Arial" panose="020B0604020202020204" pitchFamily="34" charset="0"/>
                <a:cs typeface="Arial" panose="020B0604020202020204" pitchFamily="34" charset="0"/>
              </a:rPr>
              <a:t>, </a:t>
            </a:r>
            <a:r>
              <a:rPr lang="ru-RU" sz="2500" dirty="0" err="1" smtClean="0">
                <a:latin typeface="Arial" panose="020B0604020202020204" pitchFamily="34" charset="0"/>
                <a:cs typeface="Arial" panose="020B0604020202020204" pitchFamily="34" charset="0"/>
              </a:rPr>
              <a:t>disintegration</a:t>
            </a:r>
            <a:r>
              <a:rPr lang="ru-RU" sz="2500" dirty="0" smtClean="0">
                <a:latin typeface="Arial" panose="020B0604020202020204" pitchFamily="34" charset="0"/>
                <a:cs typeface="Arial" panose="020B0604020202020204" pitchFamily="34" charset="0"/>
              </a:rPr>
              <a:t>, </a:t>
            </a:r>
            <a:r>
              <a:rPr lang="ru-RU" sz="2500" dirty="0" err="1" smtClean="0">
                <a:latin typeface="Arial" panose="020B0604020202020204" pitchFamily="34" charset="0"/>
                <a:cs typeface="Arial" panose="020B0604020202020204" pitchFamily="34" charset="0"/>
              </a:rPr>
              <a:t>authoritarianism</a:t>
            </a:r>
            <a:r>
              <a:rPr lang="ru-RU" sz="2500" dirty="0" smtClean="0">
                <a:latin typeface="Arial" panose="020B0604020202020204" pitchFamily="34" charset="0"/>
                <a:cs typeface="Arial" panose="020B0604020202020204" pitchFamily="34" charset="0"/>
              </a:rPr>
              <a:t>.</a:t>
            </a:r>
          </a:p>
          <a:p>
            <a:endParaRPr lang="ru-RU" sz="2500" dirty="0" smtClean="0">
              <a:latin typeface="Arial" panose="020B0604020202020204" pitchFamily="34" charset="0"/>
              <a:cs typeface="Arial" panose="020B0604020202020204" pitchFamily="34" charset="0"/>
            </a:endParaRPr>
          </a:p>
          <a:p>
            <a:r>
              <a:rPr lang="ru-RU" sz="2500" dirty="0" err="1" smtClean="0">
                <a:latin typeface="Arial" panose="020B0604020202020204" pitchFamily="34" charset="0"/>
                <a:cs typeface="Arial" panose="020B0604020202020204" pitchFamily="34" charset="0"/>
              </a:rPr>
              <a:t>These</a:t>
            </a:r>
            <a:r>
              <a:rPr lang="ru-RU" sz="2500" dirty="0" smtClean="0">
                <a:latin typeface="Arial" panose="020B0604020202020204" pitchFamily="34" charset="0"/>
                <a:cs typeface="Arial" panose="020B0604020202020204" pitchFamily="34" charset="0"/>
              </a:rPr>
              <a:t> </a:t>
            </a:r>
            <a:r>
              <a:rPr lang="ru-RU" sz="2500" dirty="0" err="1" smtClean="0">
                <a:latin typeface="Arial" panose="020B0604020202020204" pitchFamily="34" charset="0"/>
                <a:cs typeface="Arial" panose="020B0604020202020204" pitchFamily="34" charset="0"/>
              </a:rPr>
              <a:t>processes</a:t>
            </a:r>
            <a:r>
              <a:rPr lang="ru-RU" sz="2500" dirty="0" smtClean="0">
                <a:latin typeface="Arial" panose="020B0604020202020204" pitchFamily="34" charset="0"/>
                <a:cs typeface="Arial" panose="020B0604020202020204" pitchFamily="34" charset="0"/>
              </a:rPr>
              <a:t> </a:t>
            </a:r>
            <a:r>
              <a:rPr lang="ru-RU" sz="2500" dirty="0" err="1" smtClean="0">
                <a:latin typeface="Arial" panose="020B0604020202020204" pitchFamily="34" charset="0"/>
                <a:cs typeface="Arial" panose="020B0604020202020204" pitchFamily="34" charset="0"/>
              </a:rPr>
              <a:t>develop</a:t>
            </a:r>
            <a:r>
              <a:rPr lang="ru-RU" sz="2500" dirty="0" smtClean="0">
                <a:latin typeface="Arial" panose="020B0604020202020204" pitchFamily="34" charset="0"/>
                <a:cs typeface="Arial" panose="020B0604020202020204" pitchFamily="34" charset="0"/>
              </a:rPr>
              <a:t> </a:t>
            </a:r>
            <a:r>
              <a:rPr lang="ru-RU" sz="2500" dirty="0" err="1" smtClean="0">
                <a:latin typeface="Arial" panose="020B0604020202020204" pitchFamily="34" charset="0"/>
                <a:cs typeface="Arial" panose="020B0604020202020204" pitchFamily="34" charset="0"/>
              </a:rPr>
              <a:t>unevenly</a:t>
            </a:r>
            <a:r>
              <a:rPr lang="ru-RU" sz="2500" dirty="0" smtClean="0">
                <a:latin typeface="Arial" panose="020B0604020202020204" pitchFamily="34" charset="0"/>
                <a:cs typeface="Arial" panose="020B0604020202020204" pitchFamily="34" charset="0"/>
              </a:rPr>
              <a:t> </a:t>
            </a:r>
            <a:r>
              <a:rPr lang="ru-RU" sz="2500" dirty="0" err="1" smtClean="0">
                <a:latin typeface="Arial" panose="020B0604020202020204" pitchFamily="34" charset="0"/>
                <a:cs typeface="Arial" panose="020B0604020202020204" pitchFamily="34" charset="0"/>
              </a:rPr>
              <a:t>and</a:t>
            </a:r>
            <a:r>
              <a:rPr lang="ru-RU" sz="2500" dirty="0" smtClean="0">
                <a:latin typeface="Arial" panose="020B0604020202020204" pitchFamily="34" charset="0"/>
                <a:cs typeface="Arial" panose="020B0604020202020204" pitchFamily="34" charset="0"/>
              </a:rPr>
              <a:t> </a:t>
            </a:r>
            <a:r>
              <a:rPr lang="ru-RU" sz="2500" dirty="0" err="1" smtClean="0">
                <a:latin typeface="Arial" panose="020B0604020202020204" pitchFamily="34" charset="0"/>
                <a:cs typeface="Arial" panose="020B0604020202020204" pitchFamily="34" charset="0"/>
              </a:rPr>
              <a:t>non-linearly</a:t>
            </a:r>
            <a:r>
              <a:rPr lang="ru-RU" sz="2500" dirty="0" smtClean="0">
                <a:latin typeface="Arial" panose="020B0604020202020204" pitchFamily="34" charset="0"/>
                <a:cs typeface="Arial" panose="020B0604020202020204" pitchFamily="34" charset="0"/>
              </a:rPr>
              <a:t>. </a:t>
            </a:r>
            <a:r>
              <a:rPr lang="ru-RU" sz="2500" dirty="0" err="1" smtClean="0">
                <a:latin typeface="Arial" panose="020B0604020202020204" pitchFamily="34" charset="0"/>
                <a:cs typeface="Arial" panose="020B0604020202020204" pitchFamily="34" charset="0"/>
              </a:rPr>
              <a:t>Thus</a:t>
            </a:r>
            <a:r>
              <a:rPr lang="ru-RU" sz="2500" dirty="0" smtClean="0">
                <a:latin typeface="Arial" panose="020B0604020202020204" pitchFamily="34" charset="0"/>
                <a:cs typeface="Arial" panose="020B0604020202020204" pitchFamily="34" charset="0"/>
              </a:rPr>
              <a:t>, </a:t>
            </a:r>
            <a:r>
              <a:rPr lang="ru-RU" sz="2500" dirty="0" err="1" smtClean="0">
                <a:latin typeface="Arial" panose="020B0604020202020204" pitchFamily="34" charset="0"/>
                <a:cs typeface="Arial" panose="020B0604020202020204" pitchFamily="34" charset="0"/>
              </a:rPr>
              <a:t>globalization</a:t>
            </a:r>
            <a:r>
              <a:rPr lang="ru-RU" sz="2500" dirty="0" smtClean="0">
                <a:latin typeface="Arial" panose="020B0604020202020204" pitchFamily="34" charset="0"/>
                <a:cs typeface="Arial" panose="020B0604020202020204" pitchFamily="34" charset="0"/>
              </a:rPr>
              <a:t> </a:t>
            </a:r>
            <a:r>
              <a:rPr lang="ru-RU" sz="2500" dirty="0" err="1" smtClean="0">
                <a:latin typeface="Arial" panose="020B0604020202020204" pitchFamily="34" charset="0"/>
                <a:cs typeface="Arial" panose="020B0604020202020204" pitchFamily="34" charset="0"/>
              </a:rPr>
              <a:t>covers</a:t>
            </a:r>
            <a:r>
              <a:rPr lang="ru-RU" sz="2500" dirty="0" smtClean="0">
                <a:latin typeface="Arial" panose="020B0604020202020204" pitchFamily="34" charset="0"/>
                <a:cs typeface="Arial" panose="020B0604020202020204" pitchFamily="34" charset="0"/>
              </a:rPr>
              <a:t> </a:t>
            </a:r>
            <a:r>
              <a:rPr lang="ru-RU" sz="2500" dirty="0" err="1" smtClean="0">
                <a:latin typeface="Arial" panose="020B0604020202020204" pitchFamily="34" charset="0"/>
                <a:cs typeface="Arial" panose="020B0604020202020204" pitchFamily="34" charset="0"/>
              </a:rPr>
              <a:t>different</a:t>
            </a:r>
            <a:r>
              <a:rPr lang="ru-RU" sz="2500" dirty="0" smtClean="0">
                <a:latin typeface="Arial" panose="020B0604020202020204" pitchFamily="34" charset="0"/>
                <a:cs typeface="Arial" panose="020B0604020202020204" pitchFamily="34" charset="0"/>
              </a:rPr>
              <a:t> </a:t>
            </a:r>
            <a:r>
              <a:rPr lang="ru-RU" sz="2500" dirty="0" err="1" smtClean="0">
                <a:latin typeface="Arial" panose="020B0604020202020204" pitchFamily="34" charset="0"/>
                <a:cs typeface="Arial" panose="020B0604020202020204" pitchFamily="34" charset="0"/>
              </a:rPr>
              <a:t>territories</a:t>
            </a:r>
            <a:r>
              <a:rPr lang="ru-RU" sz="2500" dirty="0" smtClean="0">
                <a:latin typeface="Arial" panose="020B0604020202020204" pitchFamily="34" charset="0"/>
                <a:cs typeface="Arial" panose="020B0604020202020204" pitchFamily="34" charset="0"/>
              </a:rPr>
              <a:t> </a:t>
            </a:r>
            <a:r>
              <a:rPr lang="ru-RU" sz="2500" dirty="0" err="1" smtClean="0">
                <a:latin typeface="Arial" panose="020B0604020202020204" pitchFamily="34" charset="0"/>
                <a:cs typeface="Arial" panose="020B0604020202020204" pitchFamily="34" charset="0"/>
              </a:rPr>
              <a:t>in</a:t>
            </a:r>
            <a:r>
              <a:rPr lang="ru-RU" sz="2500" dirty="0" smtClean="0">
                <a:latin typeface="Arial" panose="020B0604020202020204" pitchFamily="34" charset="0"/>
                <a:cs typeface="Arial" panose="020B0604020202020204" pitchFamily="34" charset="0"/>
              </a:rPr>
              <a:t> </a:t>
            </a:r>
            <a:r>
              <a:rPr lang="ru-RU" sz="2500" dirty="0" err="1" smtClean="0">
                <a:latin typeface="Arial" panose="020B0604020202020204" pitchFamily="34" charset="0"/>
                <a:cs typeface="Arial" panose="020B0604020202020204" pitchFamily="34" charset="0"/>
              </a:rPr>
              <a:t>different</a:t>
            </a:r>
            <a:r>
              <a:rPr lang="ru-RU" sz="2500" dirty="0" smtClean="0">
                <a:latin typeface="Arial" panose="020B0604020202020204" pitchFamily="34" charset="0"/>
                <a:cs typeface="Arial" panose="020B0604020202020204" pitchFamily="34" charset="0"/>
              </a:rPr>
              <a:t> </a:t>
            </a:r>
            <a:r>
              <a:rPr lang="ru-RU" sz="2500" dirty="0" err="1" smtClean="0">
                <a:latin typeface="Arial" panose="020B0604020202020204" pitchFamily="34" charset="0"/>
                <a:cs typeface="Arial" panose="020B0604020202020204" pitchFamily="34" charset="0"/>
              </a:rPr>
              <a:t>ways</a:t>
            </a:r>
            <a:r>
              <a:rPr lang="ru-RU" sz="2500" dirty="0" smtClean="0">
                <a:latin typeface="Arial" panose="020B0604020202020204" pitchFamily="34" charset="0"/>
                <a:cs typeface="Arial" panose="020B0604020202020204" pitchFamily="34" charset="0"/>
              </a:rPr>
              <a:t>, </a:t>
            </a:r>
            <a:r>
              <a:rPr lang="ru-RU" sz="2500" dirty="0" err="1" smtClean="0">
                <a:latin typeface="Arial" panose="020B0604020202020204" pitchFamily="34" charset="0"/>
                <a:cs typeface="Arial" panose="020B0604020202020204" pitchFamily="34" charset="0"/>
              </a:rPr>
              <a:t>as</a:t>
            </a:r>
            <a:r>
              <a:rPr lang="ru-RU" sz="2500" dirty="0" smtClean="0">
                <a:latin typeface="Arial" panose="020B0604020202020204" pitchFamily="34" charset="0"/>
                <a:cs typeface="Arial" panose="020B0604020202020204" pitchFamily="34" charset="0"/>
              </a:rPr>
              <a:t> </a:t>
            </a:r>
            <a:r>
              <a:rPr lang="ru-RU" sz="2500" dirty="0" err="1" smtClean="0">
                <a:latin typeface="Arial" panose="020B0604020202020204" pitchFamily="34" charset="0"/>
                <a:cs typeface="Arial" panose="020B0604020202020204" pitchFamily="34" charset="0"/>
              </a:rPr>
              <a:t>well</a:t>
            </a:r>
            <a:r>
              <a:rPr lang="ru-RU" sz="2500" dirty="0" smtClean="0">
                <a:latin typeface="Arial" panose="020B0604020202020204" pitchFamily="34" charset="0"/>
                <a:cs typeface="Arial" panose="020B0604020202020204" pitchFamily="34" charset="0"/>
              </a:rPr>
              <a:t> </a:t>
            </a:r>
            <a:r>
              <a:rPr lang="ru-RU" sz="2500" dirty="0" err="1" smtClean="0">
                <a:latin typeface="Arial" panose="020B0604020202020204" pitchFamily="34" charset="0"/>
                <a:cs typeface="Arial" panose="020B0604020202020204" pitchFamily="34" charset="0"/>
              </a:rPr>
              <a:t>as</a:t>
            </a:r>
            <a:r>
              <a:rPr lang="ru-RU" sz="2500" dirty="0" smtClean="0">
                <a:latin typeface="Arial" panose="020B0604020202020204" pitchFamily="34" charset="0"/>
                <a:cs typeface="Arial" panose="020B0604020202020204" pitchFamily="34" charset="0"/>
              </a:rPr>
              <a:t> </a:t>
            </a:r>
            <a:r>
              <a:rPr lang="ru-RU" sz="2500" dirty="0" err="1" smtClean="0">
                <a:latin typeface="Arial" panose="020B0604020202020204" pitchFamily="34" charset="0"/>
                <a:cs typeface="Arial" panose="020B0604020202020204" pitchFamily="34" charset="0"/>
              </a:rPr>
              <a:t>actors</a:t>
            </a:r>
            <a:r>
              <a:rPr lang="ru-RU" sz="2500" dirty="0" smtClean="0">
                <a:latin typeface="Arial" panose="020B0604020202020204" pitchFamily="34" charset="0"/>
                <a:cs typeface="Arial" panose="020B0604020202020204" pitchFamily="34" charset="0"/>
              </a:rPr>
              <a:t>: </a:t>
            </a:r>
            <a:r>
              <a:rPr lang="ru-RU" sz="2500" dirty="0" err="1" smtClean="0">
                <a:latin typeface="Arial" panose="020B0604020202020204" pitchFamily="34" charset="0"/>
                <a:cs typeface="Arial" panose="020B0604020202020204" pitchFamily="34" charset="0"/>
              </a:rPr>
              <a:t>some</a:t>
            </a:r>
            <a:r>
              <a:rPr lang="ru-RU" sz="2500" dirty="0" smtClean="0">
                <a:latin typeface="Arial" panose="020B0604020202020204" pitchFamily="34" charset="0"/>
                <a:cs typeface="Arial" panose="020B0604020202020204" pitchFamily="34" charset="0"/>
              </a:rPr>
              <a:t> </a:t>
            </a:r>
            <a:r>
              <a:rPr lang="ru-RU" sz="2500" dirty="0" err="1" smtClean="0">
                <a:latin typeface="Arial" panose="020B0604020202020204" pitchFamily="34" charset="0"/>
                <a:cs typeface="Arial" panose="020B0604020202020204" pitchFamily="34" charset="0"/>
              </a:rPr>
              <a:t>of</a:t>
            </a:r>
            <a:r>
              <a:rPr lang="ru-RU" sz="2500" dirty="0" smtClean="0">
                <a:latin typeface="Arial" panose="020B0604020202020204" pitchFamily="34" charset="0"/>
                <a:cs typeface="Arial" panose="020B0604020202020204" pitchFamily="34" charset="0"/>
              </a:rPr>
              <a:t> </a:t>
            </a:r>
            <a:r>
              <a:rPr lang="ru-RU" sz="2500" dirty="0" err="1" smtClean="0">
                <a:latin typeface="Arial" panose="020B0604020202020204" pitchFamily="34" charset="0"/>
                <a:cs typeface="Arial" panose="020B0604020202020204" pitchFamily="34" charset="0"/>
              </a:rPr>
              <a:t>them</a:t>
            </a:r>
            <a:r>
              <a:rPr lang="ru-RU" sz="2500" dirty="0" smtClean="0">
                <a:latin typeface="Arial" panose="020B0604020202020204" pitchFamily="34" charset="0"/>
                <a:cs typeface="Arial" panose="020B0604020202020204" pitchFamily="34" charset="0"/>
              </a:rPr>
              <a:t> </a:t>
            </a:r>
            <a:r>
              <a:rPr lang="ru-RU" sz="2500" dirty="0" err="1" smtClean="0">
                <a:latin typeface="Arial" panose="020B0604020202020204" pitchFamily="34" charset="0"/>
                <a:cs typeface="Arial" panose="020B0604020202020204" pitchFamily="34" charset="0"/>
              </a:rPr>
              <a:t>are</a:t>
            </a:r>
            <a:r>
              <a:rPr lang="ru-RU" sz="2500" dirty="0" smtClean="0">
                <a:latin typeface="Arial" panose="020B0604020202020204" pitchFamily="34" charset="0"/>
                <a:cs typeface="Arial" panose="020B0604020202020204" pitchFamily="34" charset="0"/>
              </a:rPr>
              <a:t> </a:t>
            </a:r>
            <a:r>
              <a:rPr lang="ru-RU" sz="2500" dirty="0" err="1" smtClean="0">
                <a:latin typeface="Arial" panose="020B0604020202020204" pitchFamily="34" charset="0"/>
                <a:cs typeface="Arial" panose="020B0604020202020204" pitchFamily="34" charset="0"/>
              </a:rPr>
              <a:t>more</a:t>
            </a:r>
            <a:r>
              <a:rPr lang="ru-RU" sz="2500" dirty="0" smtClean="0">
                <a:latin typeface="Arial" panose="020B0604020202020204" pitchFamily="34" charset="0"/>
                <a:cs typeface="Arial" panose="020B0604020202020204" pitchFamily="34" charset="0"/>
              </a:rPr>
              <a:t> </a:t>
            </a:r>
            <a:r>
              <a:rPr lang="ru-RU" sz="2500" dirty="0" err="1" smtClean="0">
                <a:latin typeface="Arial" panose="020B0604020202020204" pitchFamily="34" charset="0"/>
                <a:cs typeface="Arial" panose="020B0604020202020204" pitchFamily="34" charset="0"/>
              </a:rPr>
              <a:t>involved</a:t>
            </a:r>
            <a:r>
              <a:rPr lang="ru-RU" sz="2500" dirty="0" smtClean="0">
                <a:latin typeface="Arial" panose="020B0604020202020204" pitchFamily="34" charset="0"/>
                <a:cs typeface="Arial" panose="020B0604020202020204" pitchFamily="34" charset="0"/>
              </a:rPr>
              <a:t> </a:t>
            </a:r>
            <a:r>
              <a:rPr lang="ru-RU" sz="2500" dirty="0" err="1" smtClean="0">
                <a:latin typeface="Arial" panose="020B0604020202020204" pitchFamily="34" charset="0"/>
                <a:cs typeface="Arial" panose="020B0604020202020204" pitchFamily="34" charset="0"/>
              </a:rPr>
              <a:t>in</a:t>
            </a:r>
            <a:r>
              <a:rPr lang="ru-RU" sz="2500" dirty="0" smtClean="0">
                <a:latin typeface="Arial" panose="020B0604020202020204" pitchFamily="34" charset="0"/>
                <a:cs typeface="Arial" panose="020B0604020202020204" pitchFamily="34" charset="0"/>
              </a:rPr>
              <a:t> </a:t>
            </a:r>
            <a:r>
              <a:rPr lang="ru-RU" sz="2500" dirty="0" err="1" smtClean="0">
                <a:latin typeface="Arial" panose="020B0604020202020204" pitchFamily="34" charset="0"/>
                <a:cs typeface="Arial" panose="020B0604020202020204" pitchFamily="34" charset="0"/>
              </a:rPr>
              <a:t>the</a:t>
            </a:r>
            <a:r>
              <a:rPr lang="ru-RU" sz="2500" dirty="0" smtClean="0">
                <a:latin typeface="Arial" panose="020B0604020202020204" pitchFamily="34" charset="0"/>
                <a:cs typeface="Arial" panose="020B0604020202020204" pitchFamily="34" charset="0"/>
              </a:rPr>
              <a:t> </a:t>
            </a:r>
            <a:r>
              <a:rPr lang="ru-RU" sz="2500" dirty="0" err="1" smtClean="0">
                <a:latin typeface="Arial" panose="020B0604020202020204" pitchFamily="34" charset="0"/>
                <a:cs typeface="Arial" panose="020B0604020202020204" pitchFamily="34" charset="0"/>
              </a:rPr>
              <a:t>processes</a:t>
            </a:r>
            <a:r>
              <a:rPr lang="ru-RU" sz="2500" dirty="0" smtClean="0">
                <a:latin typeface="Arial" panose="020B0604020202020204" pitchFamily="34" charset="0"/>
                <a:cs typeface="Arial" panose="020B0604020202020204" pitchFamily="34" charset="0"/>
              </a:rPr>
              <a:t> </a:t>
            </a:r>
            <a:r>
              <a:rPr lang="ru-RU" sz="2500" dirty="0" err="1" smtClean="0">
                <a:latin typeface="Arial" panose="020B0604020202020204" pitchFamily="34" charset="0"/>
                <a:cs typeface="Arial" panose="020B0604020202020204" pitchFamily="34" charset="0"/>
              </a:rPr>
              <a:t>of</a:t>
            </a:r>
            <a:r>
              <a:rPr lang="ru-RU" sz="2500" dirty="0" smtClean="0">
                <a:latin typeface="Arial" panose="020B0604020202020204" pitchFamily="34" charset="0"/>
                <a:cs typeface="Arial" panose="020B0604020202020204" pitchFamily="34" charset="0"/>
              </a:rPr>
              <a:t> </a:t>
            </a:r>
            <a:r>
              <a:rPr lang="ru-RU" sz="2500" dirty="0" err="1" smtClean="0">
                <a:latin typeface="Arial" panose="020B0604020202020204" pitchFamily="34" charset="0"/>
                <a:cs typeface="Arial" panose="020B0604020202020204" pitchFamily="34" charset="0"/>
              </a:rPr>
              <a:t>globalization</a:t>
            </a:r>
            <a:r>
              <a:rPr lang="ru-RU" sz="2500" dirty="0" smtClean="0">
                <a:latin typeface="Arial" panose="020B0604020202020204" pitchFamily="34" charset="0"/>
                <a:cs typeface="Arial" panose="020B0604020202020204" pitchFamily="34" charset="0"/>
              </a:rPr>
              <a:t>, </a:t>
            </a:r>
            <a:r>
              <a:rPr lang="ru-RU" sz="2500" dirty="0" err="1" smtClean="0">
                <a:latin typeface="Arial" panose="020B0604020202020204" pitchFamily="34" charset="0"/>
                <a:cs typeface="Arial" panose="020B0604020202020204" pitchFamily="34" charset="0"/>
              </a:rPr>
              <a:t>others</a:t>
            </a:r>
            <a:r>
              <a:rPr lang="ru-RU" sz="2500" dirty="0" smtClean="0">
                <a:latin typeface="Arial" panose="020B0604020202020204" pitchFamily="34" charset="0"/>
                <a:cs typeface="Arial" panose="020B0604020202020204" pitchFamily="34" charset="0"/>
              </a:rPr>
              <a:t> </a:t>
            </a:r>
            <a:r>
              <a:rPr lang="ru-RU" sz="2500" dirty="0" err="1" smtClean="0">
                <a:latin typeface="Arial" panose="020B0604020202020204" pitchFamily="34" charset="0"/>
                <a:cs typeface="Arial" panose="020B0604020202020204" pitchFamily="34" charset="0"/>
              </a:rPr>
              <a:t>are</a:t>
            </a:r>
            <a:r>
              <a:rPr lang="ru-RU" sz="2500" dirty="0" smtClean="0">
                <a:latin typeface="Arial" panose="020B0604020202020204" pitchFamily="34" charset="0"/>
                <a:cs typeface="Arial" panose="020B0604020202020204" pitchFamily="34" charset="0"/>
              </a:rPr>
              <a:t> </a:t>
            </a:r>
            <a:r>
              <a:rPr lang="ru-RU" sz="2500" dirty="0" err="1" smtClean="0">
                <a:latin typeface="Arial" panose="020B0604020202020204" pitchFamily="34" charset="0"/>
                <a:cs typeface="Arial" panose="020B0604020202020204" pitchFamily="34" charset="0"/>
              </a:rPr>
              <a:t>less</a:t>
            </a:r>
            <a:r>
              <a:rPr lang="ru-RU" sz="2500" dirty="0" smtClean="0">
                <a:latin typeface="Arial" panose="020B0604020202020204" pitchFamily="34" charset="0"/>
                <a:cs typeface="Arial" panose="020B0604020202020204" pitchFamily="34" charset="0"/>
              </a:rPr>
              <a:t>. </a:t>
            </a:r>
            <a:r>
              <a:rPr lang="ru-RU" sz="2500" dirty="0" err="1" smtClean="0">
                <a:latin typeface="Arial" panose="020B0604020202020204" pitchFamily="34" charset="0"/>
                <a:cs typeface="Arial" panose="020B0604020202020204" pitchFamily="34" charset="0"/>
              </a:rPr>
              <a:t>As</a:t>
            </a:r>
            <a:r>
              <a:rPr lang="ru-RU" sz="2500" dirty="0" smtClean="0">
                <a:latin typeface="Arial" panose="020B0604020202020204" pitchFamily="34" charset="0"/>
                <a:cs typeface="Arial" panose="020B0604020202020204" pitchFamily="34" charset="0"/>
              </a:rPr>
              <a:t> a </a:t>
            </a:r>
            <a:r>
              <a:rPr lang="ru-RU" sz="2500" dirty="0" err="1" smtClean="0">
                <a:latin typeface="Arial" panose="020B0604020202020204" pitchFamily="34" charset="0"/>
                <a:cs typeface="Arial" panose="020B0604020202020204" pitchFamily="34" charset="0"/>
              </a:rPr>
              <a:t>result</a:t>
            </a:r>
            <a:r>
              <a:rPr lang="ru-RU" sz="2500" dirty="0" smtClean="0">
                <a:latin typeface="Arial" panose="020B0604020202020204" pitchFamily="34" charset="0"/>
                <a:cs typeface="Arial" panose="020B0604020202020204" pitchFamily="34" charset="0"/>
              </a:rPr>
              <a:t>, </a:t>
            </a:r>
            <a:r>
              <a:rPr lang="ru-RU" sz="2500" dirty="0" err="1" smtClean="0">
                <a:latin typeface="Arial" panose="020B0604020202020204" pitchFamily="34" charset="0"/>
                <a:cs typeface="Arial" panose="020B0604020202020204" pitchFamily="34" charset="0"/>
              </a:rPr>
              <a:t>we</a:t>
            </a:r>
            <a:r>
              <a:rPr lang="ru-RU" sz="2500" dirty="0" smtClean="0">
                <a:latin typeface="Arial" panose="020B0604020202020204" pitchFamily="34" charset="0"/>
                <a:cs typeface="Arial" panose="020B0604020202020204" pitchFamily="34" charset="0"/>
              </a:rPr>
              <a:t> </a:t>
            </a:r>
            <a:r>
              <a:rPr lang="ru-RU" sz="2500" dirty="0" err="1" smtClean="0">
                <a:latin typeface="Arial" panose="020B0604020202020204" pitchFamily="34" charset="0"/>
                <a:cs typeface="Arial" panose="020B0604020202020204" pitchFamily="34" charset="0"/>
              </a:rPr>
              <a:t>are</a:t>
            </a:r>
            <a:r>
              <a:rPr lang="ru-RU" sz="2500" dirty="0" smtClean="0">
                <a:latin typeface="Arial" panose="020B0604020202020204" pitchFamily="34" charset="0"/>
                <a:cs typeface="Arial" panose="020B0604020202020204" pitchFamily="34" charset="0"/>
              </a:rPr>
              <a:t> </a:t>
            </a:r>
            <a:r>
              <a:rPr lang="ru-RU" sz="2500" dirty="0" err="1" smtClean="0">
                <a:latin typeface="Arial" panose="020B0604020202020204" pitchFamily="34" charset="0"/>
                <a:cs typeface="Arial" panose="020B0604020202020204" pitchFamily="34" charset="0"/>
              </a:rPr>
              <a:t>faced</a:t>
            </a:r>
            <a:r>
              <a:rPr lang="ru-RU" sz="2500" dirty="0" smtClean="0">
                <a:latin typeface="Arial" panose="020B0604020202020204" pitchFamily="34" charset="0"/>
                <a:cs typeface="Arial" panose="020B0604020202020204" pitchFamily="34" charset="0"/>
              </a:rPr>
              <a:t> </a:t>
            </a:r>
            <a:r>
              <a:rPr lang="ru-RU" sz="2500" dirty="0" err="1" smtClean="0">
                <a:latin typeface="Arial" panose="020B0604020202020204" pitchFamily="34" charset="0"/>
                <a:cs typeface="Arial" panose="020B0604020202020204" pitchFamily="34" charset="0"/>
              </a:rPr>
              <a:t>with</a:t>
            </a:r>
            <a:r>
              <a:rPr lang="ru-RU" sz="2500" dirty="0" smtClean="0">
                <a:latin typeface="Arial" panose="020B0604020202020204" pitchFamily="34" charset="0"/>
                <a:cs typeface="Arial" panose="020B0604020202020204" pitchFamily="34" charset="0"/>
              </a:rPr>
              <a:t> a </a:t>
            </a:r>
            <a:r>
              <a:rPr lang="ru-RU" sz="2500" dirty="0" err="1" smtClean="0">
                <a:latin typeface="Arial" panose="020B0604020202020204" pitchFamily="34" charset="0"/>
                <a:cs typeface="Arial" panose="020B0604020202020204" pitchFamily="34" charset="0"/>
              </a:rPr>
              <a:t>kind</a:t>
            </a:r>
            <a:r>
              <a:rPr lang="ru-RU" sz="2500" dirty="0" smtClean="0">
                <a:latin typeface="Arial" panose="020B0604020202020204" pitchFamily="34" charset="0"/>
                <a:cs typeface="Arial" panose="020B0604020202020204" pitchFamily="34" charset="0"/>
              </a:rPr>
              <a:t> </a:t>
            </a:r>
            <a:r>
              <a:rPr lang="ru-RU" sz="2500" dirty="0" err="1" smtClean="0">
                <a:latin typeface="Arial" panose="020B0604020202020204" pitchFamily="34" charset="0"/>
                <a:cs typeface="Arial" panose="020B0604020202020204" pitchFamily="34" charset="0"/>
              </a:rPr>
              <a:t>of</a:t>
            </a:r>
            <a:r>
              <a:rPr lang="ru-RU" sz="2500" dirty="0" smtClean="0">
                <a:latin typeface="Arial" panose="020B0604020202020204" pitchFamily="34" charset="0"/>
                <a:cs typeface="Arial" panose="020B0604020202020204" pitchFamily="34" charset="0"/>
              </a:rPr>
              <a:t> "</a:t>
            </a:r>
            <a:r>
              <a:rPr lang="ru-RU" sz="2500" dirty="0" err="1" smtClean="0">
                <a:latin typeface="Arial" panose="020B0604020202020204" pitchFamily="34" charset="0"/>
                <a:cs typeface="Arial" panose="020B0604020202020204" pitchFamily="34" charset="0"/>
              </a:rPr>
              <a:t>mosaic</a:t>
            </a:r>
            <a:r>
              <a:rPr lang="ru-RU" sz="2500" dirty="0" smtClean="0">
                <a:latin typeface="Arial" panose="020B0604020202020204" pitchFamily="34" charset="0"/>
                <a:cs typeface="Arial" panose="020B0604020202020204" pitchFamily="34" charset="0"/>
              </a:rPr>
              <a:t>" </a:t>
            </a:r>
            <a:r>
              <a:rPr lang="ru-RU" sz="2500" dirty="0" err="1" smtClean="0">
                <a:latin typeface="Arial" panose="020B0604020202020204" pitchFamily="34" charset="0"/>
                <a:cs typeface="Arial" panose="020B0604020202020204" pitchFamily="34" charset="0"/>
              </a:rPr>
              <a:t>of</a:t>
            </a:r>
            <a:r>
              <a:rPr lang="ru-RU" sz="2500" dirty="0" smtClean="0">
                <a:latin typeface="Arial" panose="020B0604020202020204" pitchFamily="34" charset="0"/>
                <a:cs typeface="Arial" panose="020B0604020202020204" pitchFamily="34" charset="0"/>
              </a:rPr>
              <a:t> </a:t>
            </a:r>
            <a:r>
              <a:rPr lang="ru-RU" sz="2500" dirty="0" err="1" smtClean="0">
                <a:latin typeface="Arial" panose="020B0604020202020204" pitchFamily="34" charset="0"/>
                <a:cs typeface="Arial" panose="020B0604020202020204" pitchFamily="34" charset="0"/>
              </a:rPr>
              <a:t>the</a:t>
            </a:r>
            <a:r>
              <a:rPr lang="ru-RU" sz="2500" dirty="0" smtClean="0">
                <a:latin typeface="Arial" panose="020B0604020202020204" pitchFamily="34" charset="0"/>
                <a:cs typeface="Arial" panose="020B0604020202020204" pitchFamily="34" charset="0"/>
              </a:rPr>
              <a:t> </a:t>
            </a:r>
            <a:r>
              <a:rPr lang="ru-RU" sz="2500" dirty="0" err="1" smtClean="0">
                <a:latin typeface="Arial" panose="020B0604020202020204" pitchFamily="34" charset="0"/>
                <a:cs typeface="Arial" panose="020B0604020202020204" pitchFamily="34" charset="0"/>
              </a:rPr>
              <a:t>development</a:t>
            </a:r>
            <a:r>
              <a:rPr lang="ru-RU" sz="2500" dirty="0" smtClean="0">
                <a:latin typeface="Arial" panose="020B0604020202020204" pitchFamily="34" charset="0"/>
                <a:cs typeface="Arial" panose="020B0604020202020204" pitchFamily="34" charset="0"/>
              </a:rPr>
              <a:t> </a:t>
            </a:r>
            <a:r>
              <a:rPr lang="ru-RU" sz="2500" dirty="0" err="1" smtClean="0">
                <a:latin typeface="Arial" panose="020B0604020202020204" pitchFamily="34" charset="0"/>
                <a:cs typeface="Arial" panose="020B0604020202020204" pitchFamily="34" charset="0"/>
              </a:rPr>
              <a:t>of</a:t>
            </a:r>
            <a:r>
              <a:rPr lang="ru-RU" sz="2500" dirty="0" smtClean="0">
                <a:latin typeface="Arial" panose="020B0604020202020204" pitchFamily="34" charset="0"/>
                <a:cs typeface="Arial" panose="020B0604020202020204" pitchFamily="34" charset="0"/>
              </a:rPr>
              <a:t> </a:t>
            </a:r>
            <a:r>
              <a:rPr lang="ru-RU" sz="2500" dirty="0" err="1" smtClean="0">
                <a:latin typeface="Arial" panose="020B0604020202020204" pitchFamily="34" charset="0"/>
                <a:cs typeface="Arial" panose="020B0604020202020204" pitchFamily="34" charset="0"/>
              </a:rPr>
              <a:t>the</a:t>
            </a:r>
            <a:r>
              <a:rPr lang="ru-RU" sz="2500" dirty="0" smtClean="0">
                <a:latin typeface="Arial" panose="020B0604020202020204" pitchFamily="34" charset="0"/>
                <a:cs typeface="Arial" panose="020B0604020202020204" pitchFamily="34" charset="0"/>
              </a:rPr>
              <a:t> </a:t>
            </a:r>
            <a:r>
              <a:rPr lang="ru-RU" sz="2500" dirty="0" err="1" smtClean="0">
                <a:latin typeface="Arial" panose="020B0604020202020204" pitchFamily="34" charset="0"/>
                <a:cs typeface="Arial" panose="020B0604020202020204" pitchFamily="34" charset="0"/>
              </a:rPr>
              <a:t>world</a:t>
            </a:r>
            <a:r>
              <a:rPr lang="ru-RU" sz="2500" dirty="0" smtClean="0">
                <a:latin typeface="Arial" panose="020B0604020202020204" pitchFamily="34" charset="0"/>
                <a:cs typeface="Arial" panose="020B0604020202020204" pitchFamily="34" charset="0"/>
              </a:rPr>
              <a:t>, </a:t>
            </a:r>
            <a:r>
              <a:rPr lang="ru-RU" sz="2500" dirty="0" err="1" smtClean="0">
                <a:latin typeface="Arial" panose="020B0604020202020204" pitchFamily="34" charset="0"/>
                <a:cs typeface="Arial" panose="020B0604020202020204" pitchFamily="34" charset="0"/>
              </a:rPr>
              <a:t>its</a:t>
            </a:r>
            <a:r>
              <a:rPr lang="ru-RU" sz="2500" dirty="0" smtClean="0">
                <a:latin typeface="Arial" panose="020B0604020202020204" pitchFamily="34" charset="0"/>
                <a:cs typeface="Arial" panose="020B0604020202020204" pitchFamily="34" charset="0"/>
              </a:rPr>
              <a:t> </a:t>
            </a:r>
            <a:r>
              <a:rPr lang="ru-RU" sz="2500" dirty="0" err="1" smtClean="0">
                <a:latin typeface="Arial" panose="020B0604020202020204" pitchFamily="34" charset="0"/>
                <a:cs typeface="Arial" panose="020B0604020202020204" pitchFamily="34" charset="0"/>
              </a:rPr>
              <a:t>division</a:t>
            </a:r>
            <a:r>
              <a:rPr lang="ru-RU" sz="2500" dirty="0" smtClean="0">
                <a:latin typeface="Arial" panose="020B0604020202020204" pitchFamily="34" charset="0"/>
                <a:cs typeface="Arial" panose="020B0604020202020204" pitchFamily="34" charset="0"/>
              </a:rPr>
              <a:t> </a:t>
            </a:r>
            <a:r>
              <a:rPr lang="ru-RU" sz="2500" dirty="0" err="1" smtClean="0">
                <a:latin typeface="Arial" panose="020B0604020202020204" pitchFamily="34" charset="0"/>
                <a:cs typeface="Arial" panose="020B0604020202020204" pitchFamily="34" charset="0"/>
              </a:rPr>
              <a:t>into</a:t>
            </a:r>
            <a:r>
              <a:rPr lang="ru-RU" sz="2500" dirty="0" smtClean="0">
                <a:latin typeface="Arial" panose="020B0604020202020204" pitchFamily="34" charset="0"/>
                <a:cs typeface="Arial" panose="020B0604020202020204" pitchFamily="34" charset="0"/>
              </a:rPr>
              <a:t> </a:t>
            </a:r>
            <a:r>
              <a:rPr lang="ru-RU" sz="2500" dirty="0" err="1" smtClean="0">
                <a:latin typeface="Arial" panose="020B0604020202020204" pitchFamily="34" charset="0"/>
                <a:cs typeface="Arial" panose="020B0604020202020204" pitchFamily="34" charset="0"/>
              </a:rPr>
              <a:t>the</a:t>
            </a:r>
            <a:r>
              <a:rPr lang="ru-RU" sz="2500" dirty="0" smtClean="0">
                <a:latin typeface="Arial" panose="020B0604020202020204" pitchFamily="34" charset="0"/>
                <a:cs typeface="Arial" panose="020B0604020202020204" pitchFamily="34" charset="0"/>
              </a:rPr>
              <a:t> "</a:t>
            </a:r>
            <a:r>
              <a:rPr lang="ru-RU" sz="2500" dirty="0" err="1" smtClean="0">
                <a:latin typeface="Arial" panose="020B0604020202020204" pitchFamily="34" charset="0"/>
                <a:cs typeface="Arial" panose="020B0604020202020204" pitchFamily="34" charset="0"/>
              </a:rPr>
              <a:t>global</a:t>
            </a:r>
            <a:r>
              <a:rPr lang="ru-RU" sz="2500" dirty="0" smtClean="0">
                <a:latin typeface="Arial" panose="020B0604020202020204" pitchFamily="34" charset="0"/>
                <a:cs typeface="Arial" panose="020B0604020202020204" pitchFamily="34" charset="0"/>
              </a:rPr>
              <a:t> </a:t>
            </a:r>
            <a:r>
              <a:rPr lang="ru-RU" sz="2500" dirty="0" err="1" smtClean="0">
                <a:latin typeface="Arial" panose="020B0604020202020204" pitchFamily="34" charset="0"/>
                <a:cs typeface="Arial" panose="020B0604020202020204" pitchFamily="34" charset="0"/>
              </a:rPr>
              <a:t>North</a:t>
            </a:r>
            <a:r>
              <a:rPr lang="ru-RU" sz="2500" dirty="0" smtClean="0">
                <a:latin typeface="Arial" panose="020B0604020202020204" pitchFamily="34" charset="0"/>
                <a:cs typeface="Arial" panose="020B0604020202020204" pitchFamily="34" charset="0"/>
              </a:rPr>
              <a:t>" </a:t>
            </a:r>
            <a:r>
              <a:rPr lang="ru-RU" sz="2500" dirty="0" err="1" smtClean="0">
                <a:latin typeface="Arial" panose="020B0604020202020204" pitchFamily="34" charset="0"/>
                <a:cs typeface="Arial" panose="020B0604020202020204" pitchFamily="34" charset="0"/>
              </a:rPr>
              <a:t>and</a:t>
            </a:r>
            <a:r>
              <a:rPr lang="ru-RU" sz="2500" dirty="0" smtClean="0">
                <a:latin typeface="Arial" panose="020B0604020202020204" pitchFamily="34" charset="0"/>
                <a:cs typeface="Arial" panose="020B0604020202020204" pitchFamily="34" charset="0"/>
              </a:rPr>
              <a:t> </a:t>
            </a:r>
            <a:r>
              <a:rPr lang="ru-RU" sz="2500" dirty="0" err="1" smtClean="0">
                <a:latin typeface="Arial" panose="020B0604020202020204" pitchFamily="34" charset="0"/>
                <a:cs typeface="Arial" panose="020B0604020202020204" pitchFamily="34" charset="0"/>
              </a:rPr>
              <a:t>the</a:t>
            </a:r>
            <a:r>
              <a:rPr lang="ru-RU" sz="2500" dirty="0" smtClean="0">
                <a:latin typeface="Arial" panose="020B0604020202020204" pitchFamily="34" charset="0"/>
                <a:cs typeface="Arial" panose="020B0604020202020204" pitchFamily="34" charset="0"/>
              </a:rPr>
              <a:t> "</a:t>
            </a:r>
            <a:r>
              <a:rPr lang="ru-RU" sz="2500" dirty="0" err="1" smtClean="0">
                <a:latin typeface="Arial" panose="020B0604020202020204" pitchFamily="34" charset="0"/>
                <a:cs typeface="Arial" panose="020B0604020202020204" pitchFamily="34" charset="0"/>
              </a:rPr>
              <a:t>global</a:t>
            </a:r>
            <a:r>
              <a:rPr lang="ru-RU" sz="2500" dirty="0" smtClean="0">
                <a:latin typeface="Arial" panose="020B0604020202020204" pitchFamily="34" charset="0"/>
                <a:cs typeface="Arial" panose="020B0604020202020204" pitchFamily="34" charset="0"/>
              </a:rPr>
              <a:t> </a:t>
            </a:r>
            <a:r>
              <a:rPr lang="ru-RU" sz="2500" dirty="0" err="1" smtClean="0">
                <a:latin typeface="Arial" panose="020B0604020202020204" pitchFamily="34" charset="0"/>
                <a:cs typeface="Arial" panose="020B0604020202020204" pitchFamily="34" charset="0"/>
              </a:rPr>
              <a:t>South</a:t>
            </a:r>
            <a:r>
              <a:rPr lang="ru-RU" sz="2500" dirty="0" smtClean="0">
                <a:latin typeface="Arial" panose="020B0604020202020204" pitchFamily="34" charset="0"/>
                <a:cs typeface="Arial" panose="020B0604020202020204" pitchFamily="34" charset="0"/>
              </a:rPr>
              <a:t>". </a:t>
            </a:r>
            <a:r>
              <a:rPr lang="ru-RU" sz="2500" dirty="0" err="1" smtClean="0">
                <a:latin typeface="Arial" panose="020B0604020202020204" pitchFamily="34" charset="0"/>
                <a:cs typeface="Arial" panose="020B0604020202020204" pitchFamily="34" charset="0"/>
              </a:rPr>
              <a:t>But</a:t>
            </a:r>
            <a:r>
              <a:rPr lang="ru-RU" sz="2500" dirty="0" smtClean="0">
                <a:latin typeface="Arial" panose="020B0604020202020204" pitchFamily="34" charset="0"/>
                <a:cs typeface="Arial" panose="020B0604020202020204" pitchFamily="34" charset="0"/>
              </a:rPr>
              <a:t> </a:t>
            </a:r>
            <a:r>
              <a:rPr lang="ru-RU" sz="2500" dirty="0" err="1" smtClean="0">
                <a:latin typeface="Arial" panose="020B0604020202020204" pitchFamily="34" charset="0"/>
                <a:cs typeface="Arial" panose="020B0604020202020204" pitchFamily="34" charset="0"/>
              </a:rPr>
              <a:t>these</a:t>
            </a:r>
            <a:r>
              <a:rPr lang="ru-RU" sz="2500" dirty="0" smtClean="0">
                <a:latin typeface="Arial" panose="020B0604020202020204" pitchFamily="34" charset="0"/>
                <a:cs typeface="Arial" panose="020B0604020202020204" pitchFamily="34" charset="0"/>
              </a:rPr>
              <a:t> </a:t>
            </a:r>
            <a:r>
              <a:rPr lang="ru-RU" sz="2500" dirty="0" err="1" smtClean="0">
                <a:latin typeface="Arial" panose="020B0604020202020204" pitchFamily="34" charset="0"/>
                <a:cs typeface="Arial" panose="020B0604020202020204" pitchFamily="34" charset="0"/>
              </a:rPr>
              <a:t>processes</a:t>
            </a:r>
            <a:r>
              <a:rPr lang="ru-RU" sz="2500" dirty="0" smtClean="0">
                <a:latin typeface="Arial" panose="020B0604020202020204" pitchFamily="34" charset="0"/>
                <a:cs typeface="Arial" panose="020B0604020202020204" pitchFamily="34" charset="0"/>
              </a:rPr>
              <a:t> </a:t>
            </a:r>
            <a:r>
              <a:rPr lang="ru-RU" sz="2500" dirty="0" err="1" smtClean="0">
                <a:latin typeface="Arial" panose="020B0604020202020204" pitchFamily="34" charset="0"/>
                <a:cs typeface="Arial" panose="020B0604020202020204" pitchFamily="34" charset="0"/>
              </a:rPr>
              <a:t>turn</a:t>
            </a:r>
            <a:r>
              <a:rPr lang="ru-RU" sz="2500" dirty="0" smtClean="0">
                <a:latin typeface="Arial" panose="020B0604020202020204" pitchFamily="34" charset="0"/>
                <a:cs typeface="Arial" panose="020B0604020202020204" pitchFamily="34" charset="0"/>
              </a:rPr>
              <a:t> </a:t>
            </a:r>
            <a:r>
              <a:rPr lang="ru-RU" sz="2500" dirty="0" err="1" smtClean="0">
                <a:latin typeface="Arial" panose="020B0604020202020204" pitchFamily="34" charset="0"/>
                <a:cs typeface="Arial" panose="020B0604020202020204" pitchFamily="34" charset="0"/>
              </a:rPr>
              <a:t>out</a:t>
            </a:r>
            <a:r>
              <a:rPr lang="ru-RU" sz="2500" dirty="0" smtClean="0">
                <a:latin typeface="Arial" panose="020B0604020202020204" pitchFamily="34" charset="0"/>
                <a:cs typeface="Arial" panose="020B0604020202020204" pitchFamily="34" charset="0"/>
              </a:rPr>
              <a:t> </a:t>
            </a:r>
            <a:r>
              <a:rPr lang="ru-RU" sz="2500" dirty="0" err="1" smtClean="0">
                <a:latin typeface="Arial" panose="020B0604020202020204" pitchFamily="34" charset="0"/>
                <a:cs typeface="Arial" panose="020B0604020202020204" pitchFamily="34" charset="0"/>
              </a:rPr>
              <a:t>to</a:t>
            </a:r>
            <a:r>
              <a:rPr lang="ru-RU" sz="2500" dirty="0" smtClean="0">
                <a:latin typeface="Arial" panose="020B0604020202020204" pitchFamily="34" charset="0"/>
                <a:cs typeface="Arial" panose="020B0604020202020204" pitchFamily="34" charset="0"/>
              </a:rPr>
              <a:t> </a:t>
            </a:r>
            <a:r>
              <a:rPr lang="ru-RU" sz="2500" dirty="0" err="1" smtClean="0">
                <a:latin typeface="Arial" panose="020B0604020202020204" pitchFamily="34" charset="0"/>
                <a:cs typeface="Arial" panose="020B0604020202020204" pitchFamily="34" charset="0"/>
              </a:rPr>
              <a:t>be</a:t>
            </a:r>
            <a:r>
              <a:rPr lang="ru-RU" sz="2500" dirty="0" smtClean="0">
                <a:latin typeface="Arial" panose="020B0604020202020204" pitchFamily="34" charset="0"/>
                <a:cs typeface="Arial" panose="020B0604020202020204" pitchFamily="34" charset="0"/>
              </a:rPr>
              <a:t> </a:t>
            </a:r>
            <a:r>
              <a:rPr lang="ru-RU" sz="2500" dirty="0" err="1" smtClean="0">
                <a:latin typeface="Arial" panose="020B0604020202020204" pitchFamily="34" charset="0"/>
                <a:cs typeface="Arial" panose="020B0604020202020204" pitchFamily="34" charset="0"/>
              </a:rPr>
              <a:t>secondary</a:t>
            </a:r>
            <a:r>
              <a:rPr lang="ru-RU" sz="2500" dirty="0" smtClean="0">
                <a:latin typeface="Arial" panose="020B0604020202020204" pitchFamily="34" charset="0"/>
                <a:cs typeface="Arial" panose="020B0604020202020204" pitchFamily="34" charset="0"/>
              </a:rPr>
              <a:t> </a:t>
            </a:r>
            <a:r>
              <a:rPr lang="ru-RU" sz="2500" dirty="0" err="1" smtClean="0">
                <a:latin typeface="Arial" panose="020B0604020202020204" pitchFamily="34" charset="0"/>
                <a:cs typeface="Arial" panose="020B0604020202020204" pitchFamily="34" charset="0"/>
              </a:rPr>
              <a:t>to</a:t>
            </a:r>
            <a:r>
              <a:rPr lang="ru-RU" sz="2500" dirty="0" smtClean="0">
                <a:latin typeface="Arial" panose="020B0604020202020204" pitchFamily="34" charset="0"/>
                <a:cs typeface="Arial" panose="020B0604020202020204" pitchFamily="34" charset="0"/>
              </a:rPr>
              <a:t> </a:t>
            </a:r>
            <a:r>
              <a:rPr lang="ru-RU" sz="2500" dirty="0" err="1" smtClean="0">
                <a:latin typeface="Arial" panose="020B0604020202020204" pitchFamily="34" charset="0"/>
                <a:cs typeface="Arial" panose="020B0604020202020204" pitchFamily="34" charset="0"/>
              </a:rPr>
              <a:t>the</a:t>
            </a:r>
            <a:r>
              <a:rPr lang="ru-RU" sz="2500" dirty="0" smtClean="0">
                <a:latin typeface="Arial" panose="020B0604020202020204" pitchFamily="34" charset="0"/>
                <a:cs typeface="Arial" panose="020B0604020202020204" pitchFamily="34" charset="0"/>
              </a:rPr>
              <a:t> </a:t>
            </a:r>
            <a:r>
              <a:rPr lang="ru-RU" sz="2500" dirty="0" err="1" smtClean="0">
                <a:latin typeface="Arial" panose="020B0604020202020204" pitchFamily="34" charset="0"/>
                <a:cs typeface="Arial" panose="020B0604020202020204" pitchFamily="34" charset="0"/>
              </a:rPr>
              <a:t>process</a:t>
            </a:r>
            <a:r>
              <a:rPr lang="ru-RU" sz="2500" dirty="0" smtClean="0">
                <a:latin typeface="Arial" panose="020B0604020202020204" pitchFamily="34" charset="0"/>
                <a:cs typeface="Arial" panose="020B0604020202020204" pitchFamily="34" charset="0"/>
              </a:rPr>
              <a:t> </a:t>
            </a:r>
            <a:r>
              <a:rPr lang="ru-RU" sz="2500" dirty="0" err="1" smtClean="0">
                <a:latin typeface="Arial" panose="020B0604020202020204" pitchFamily="34" charset="0"/>
                <a:cs typeface="Arial" panose="020B0604020202020204" pitchFamily="34" charset="0"/>
              </a:rPr>
              <a:t>of</a:t>
            </a:r>
            <a:r>
              <a:rPr lang="ru-RU" sz="2500" dirty="0" smtClean="0">
                <a:latin typeface="Arial" panose="020B0604020202020204" pitchFamily="34" charset="0"/>
                <a:cs typeface="Arial" panose="020B0604020202020204" pitchFamily="34" charset="0"/>
              </a:rPr>
              <a:t> </a:t>
            </a:r>
            <a:r>
              <a:rPr lang="ru-RU" sz="2500" dirty="0" err="1" smtClean="0">
                <a:latin typeface="Arial" panose="020B0604020202020204" pitchFamily="34" charset="0"/>
                <a:cs typeface="Arial" panose="020B0604020202020204" pitchFamily="34" charset="0"/>
              </a:rPr>
              <a:t>globalization</a:t>
            </a:r>
            <a:r>
              <a:rPr lang="ru-RU" sz="2500" dirty="0" smtClean="0">
                <a:latin typeface="Arial" panose="020B0604020202020204" pitchFamily="34" charset="0"/>
                <a:cs typeface="Arial" panose="020B0604020202020204" pitchFamily="34" charset="0"/>
              </a:rPr>
              <a:t>.</a:t>
            </a:r>
            <a:endParaRPr lang="ru-RU" sz="25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46070939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52400" y="197346"/>
            <a:ext cx="8763000" cy="6632585"/>
          </a:xfrm>
          <a:prstGeom prst="rect">
            <a:avLst/>
          </a:prstGeom>
        </p:spPr>
        <p:txBody>
          <a:bodyPr wrap="square">
            <a:spAutoFit/>
          </a:bodyPr>
          <a:lstStyle/>
          <a:p>
            <a:r>
              <a:rPr lang="ru-RU" sz="2500" dirty="0" err="1" smtClean="0">
                <a:latin typeface="Arial" panose="020B0604020202020204" pitchFamily="34" charset="0"/>
                <a:cs typeface="Arial" panose="020B0604020202020204" pitchFamily="34" charset="0"/>
              </a:rPr>
              <a:t>One</a:t>
            </a:r>
            <a:r>
              <a:rPr lang="ru-RU" sz="2500" dirty="0" smtClean="0">
                <a:latin typeface="Arial" panose="020B0604020202020204" pitchFamily="34" charset="0"/>
                <a:cs typeface="Arial" panose="020B0604020202020204" pitchFamily="34" charset="0"/>
              </a:rPr>
              <a:t> </a:t>
            </a:r>
            <a:r>
              <a:rPr lang="ru-RU" sz="2500" dirty="0" err="1" smtClean="0">
                <a:latin typeface="Arial" panose="020B0604020202020204" pitchFamily="34" charset="0"/>
                <a:cs typeface="Arial" panose="020B0604020202020204" pitchFamily="34" charset="0"/>
              </a:rPr>
              <a:t>can</a:t>
            </a:r>
            <a:r>
              <a:rPr lang="ru-RU" sz="2500" dirty="0" smtClean="0">
                <a:latin typeface="Arial" panose="020B0604020202020204" pitchFamily="34" charset="0"/>
                <a:cs typeface="Arial" panose="020B0604020202020204" pitchFamily="34" charset="0"/>
              </a:rPr>
              <a:t> </a:t>
            </a:r>
            <a:r>
              <a:rPr lang="ru-RU" sz="2500" dirty="0" err="1" smtClean="0">
                <a:latin typeface="Arial" panose="020B0604020202020204" pitchFamily="34" charset="0"/>
                <a:cs typeface="Arial" panose="020B0604020202020204" pitchFamily="34" charset="0"/>
              </a:rPr>
              <a:t>argue</a:t>
            </a:r>
            <a:r>
              <a:rPr lang="ru-RU" sz="2500" dirty="0" smtClean="0">
                <a:latin typeface="Arial" panose="020B0604020202020204" pitchFamily="34" charset="0"/>
                <a:cs typeface="Arial" panose="020B0604020202020204" pitchFamily="34" charset="0"/>
              </a:rPr>
              <a:t> </a:t>
            </a:r>
            <a:r>
              <a:rPr lang="ru-RU" sz="2500" dirty="0" err="1" smtClean="0">
                <a:latin typeface="Arial" panose="020B0604020202020204" pitchFamily="34" charset="0"/>
                <a:cs typeface="Arial" panose="020B0604020202020204" pitchFamily="34" charset="0"/>
              </a:rPr>
              <a:t>about</a:t>
            </a:r>
            <a:r>
              <a:rPr lang="ru-RU" sz="2500" dirty="0" smtClean="0">
                <a:latin typeface="Arial" panose="020B0604020202020204" pitchFamily="34" charset="0"/>
                <a:cs typeface="Arial" panose="020B0604020202020204" pitchFamily="34" charset="0"/>
              </a:rPr>
              <a:t> </a:t>
            </a:r>
            <a:r>
              <a:rPr lang="ru-RU" sz="2500" dirty="0" err="1" smtClean="0">
                <a:latin typeface="Arial" panose="020B0604020202020204" pitchFamily="34" charset="0"/>
                <a:cs typeface="Arial" panose="020B0604020202020204" pitchFamily="34" charset="0"/>
              </a:rPr>
              <a:t>the</a:t>
            </a:r>
            <a:r>
              <a:rPr lang="ru-RU" sz="2500" dirty="0" smtClean="0">
                <a:latin typeface="Arial" panose="020B0604020202020204" pitchFamily="34" charset="0"/>
                <a:cs typeface="Arial" panose="020B0604020202020204" pitchFamily="34" charset="0"/>
              </a:rPr>
              <a:t> </a:t>
            </a:r>
            <a:r>
              <a:rPr lang="ru-RU" sz="2500" dirty="0" err="1" smtClean="0">
                <a:latin typeface="Arial" panose="020B0604020202020204" pitchFamily="34" charset="0"/>
                <a:cs typeface="Arial" panose="020B0604020202020204" pitchFamily="34" charset="0"/>
              </a:rPr>
              <a:t>problems</a:t>
            </a:r>
            <a:r>
              <a:rPr lang="ru-RU" sz="2500" dirty="0" smtClean="0">
                <a:latin typeface="Arial" panose="020B0604020202020204" pitchFamily="34" charset="0"/>
                <a:cs typeface="Arial" panose="020B0604020202020204" pitchFamily="34" charset="0"/>
              </a:rPr>
              <a:t> </a:t>
            </a:r>
            <a:r>
              <a:rPr lang="ru-RU" sz="2500" dirty="0" err="1" smtClean="0">
                <a:latin typeface="Arial" panose="020B0604020202020204" pitchFamily="34" charset="0"/>
                <a:cs typeface="Arial" panose="020B0604020202020204" pitchFamily="34" charset="0"/>
              </a:rPr>
              <a:t>of</a:t>
            </a:r>
            <a:r>
              <a:rPr lang="ru-RU" sz="2500" dirty="0" smtClean="0">
                <a:latin typeface="Arial" panose="020B0604020202020204" pitchFamily="34" charset="0"/>
                <a:cs typeface="Arial" panose="020B0604020202020204" pitchFamily="34" charset="0"/>
              </a:rPr>
              <a:t> </a:t>
            </a:r>
            <a:r>
              <a:rPr lang="ru-RU" sz="2500" dirty="0" err="1" smtClean="0">
                <a:latin typeface="Arial" panose="020B0604020202020204" pitchFamily="34" charset="0"/>
                <a:cs typeface="Arial" panose="020B0604020202020204" pitchFamily="34" charset="0"/>
              </a:rPr>
              <a:t>globalization</a:t>
            </a:r>
            <a:r>
              <a:rPr lang="ru-RU" sz="2500" dirty="0" smtClean="0">
                <a:latin typeface="Arial" panose="020B0604020202020204" pitchFamily="34" charset="0"/>
                <a:cs typeface="Arial" panose="020B0604020202020204" pitchFamily="34" charset="0"/>
              </a:rPr>
              <a:t>, </a:t>
            </a:r>
            <a:r>
              <a:rPr lang="ru-RU" sz="2500" dirty="0" err="1" smtClean="0">
                <a:latin typeface="Arial" panose="020B0604020202020204" pitchFamily="34" charset="0"/>
                <a:cs typeface="Arial" panose="020B0604020202020204" pitchFamily="34" charset="0"/>
              </a:rPr>
              <a:t>but</a:t>
            </a:r>
            <a:r>
              <a:rPr lang="ru-RU" sz="2500" dirty="0" smtClean="0">
                <a:latin typeface="Arial" panose="020B0604020202020204" pitchFamily="34" charset="0"/>
                <a:cs typeface="Arial" panose="020B0604020202020204" pitchFamily="34" charset="0"/>
              </a:rPr>
              <a:t> </a:t>
            </a:r>
            <a:r>
              <a:rPr lang="ru-RU" sz="2500" dirty="0" err="1" smtClean="0">
                <a:latin typeface="Arial" panose="020B0604020202020204" pitchFamily="34" charset="0"/>
                <a:cs typeface="Arial" panose="020B0604020202020204" pitchFamily="34" charset="0"/>
              </a:rPr>
              <a:t>the</a:t>
            </a:r>
            <a:r>
              <a:rPr lang="ru-RU" sz="2500" dirty="0" smtClean="0">
                <a:latin typeface="Arial" panose="020B0604020202020204" pitchFamily="34" charset="0"/>
                <a:cs typeface="Arial" panose="020B0604020202020204" pitchFamily="34" charset="0"/>
              </a:rPr>
              <a:t> </a:t>
            </a:r>
            <a:r>
              <a:rPr lang="ru-RU" sz="2500" dirty="0" err="1" smtClean="0">
                <a:latin typeface="Arial" panose="020B0604020202020204" pitchFamily="34" charset="0"/>
                <a:cs typeface="Arial" panose="020B0604020202020204" pitchFamily="34" charset="0"/>
              </a:rPr>
              <a:t>fact</a:t>
            </a:r>
            <a:r>
              <a:rPr lang="ru-RU" sz="2500" dirty="0" smtClean="0">
                <a:latin typeface="Arial" panose="020B0604020202020204" pitchFamily="34" charset="0"/>
                <a:cs typeface="Arial" panose="020B0604020202020204" pitchFamily="34" charset="0"/>
              </a:rPr>
              <a:t> </a:t>
            </a:r>
            <a:r>
              <a:rPr lang="ru-RU" sz="2500" dirty="0" err="1" smtClean="0">
                <a:latin typeface="Arial" panose="020B0604020202020204" pitchFamily="34" charset="0"/>
                <a:cs typeface="Arial" panose="020B0604020202020204" pitchFamily="34" charset="0"/>
              </a:rPr>
              <a:t>that</a:t>
            </a:r>
            <a:r>
              <a:rPr lang="ru-RU" sz="2500" dirty="0" smtClean="0">
                <a:latin typeface="Arial" panose="020B0604020202020204" pitchFamily="34" charset="0"/>
                <a:cs typeface="Arial" panose="020B0604020202020204" pitchFamily="34" charset="0"/>
              </a:rPr>
              <a:t> </a:t>
            </a:r>
            <a:r>
              <a:rPr lang="ru-RU" sz="2500" dirty="0" err="1" smtClean="0">
                <a:latin typeface="Arial" panose="020B0604020202020204" pitchFamily="34" charset="0"/>
                <a:cs typeface="Arial" panose="020B0604020202020204" pitchFamily="34" charset="0"/>
              </a:rPr>
              <a:t>of</a:t>
            </a:r>
            <a:r>
              <a:rPr lang="ru-RU" sz="2500" dirty="0" smtClean="0">
                <a:latin typeface="Arial" panose="020B0604020202020204" pitchFamily="34" charset="0"/>
                <a:cs typeface="Arial" panose="020B0604020202020204" pitchFamily="34" charset="0"/>
              </a:rPr>
              <a:t> </a:t>
            </a:r>
            <a:r>
              <a:rPr lang="ru-RU" sz="2500" dirty="0" err="1" smtClean="0">
                <a:latin typeface="Arial" panose="020B0604020202020204" pitchFamily="34" charset="0"/>
                <a:cs typeface="Arial" panose="020B0604020202020204" pitchFamily="34" charset="0"/>
              </a:rPr>
              <a:t>the</a:t>
            </a:r>
            <a:r>
              <a:rPr lang="ru-RU" sz="2500" dirty="0" smtClean="0">
                <a:latin typeface="Arial" panose="020B0604020202020204" pitchFamily="34" charset="0"/>
                <a:cs typeface="Arial" panose="020B0604020202020204" pitchFamily="34" charset="0"/>
              </a:rPr>
              <a:t> </a:t>
            </a:r>
            <a:r>
              <a:rPr lang="ru-RU" sz="2500" dirty="0" err="1" smtClean="0">
                <a:latin typeface="Arial" panose="020B0604020202020204" pitchFamily="34" charset="0"/>
                <a:cs typeface="Arial" panose="020B0604020202020204" pitchFamily="34" charset="0"/>
              </a:rPr>
              <a:t>two</a:t>
            </a:r>
            <a:r>
              <a:rPr lang="ru-RU" sz="2500" dirty="0" smtClean="0">
                <a:latin typeface="Arial" panose="020B0604020202020204" pitchFamily="34" charset="0"/>
                <a:cs typeface="Arial" panose="020B0604020202020204" pitchFamily="34" charset="0"/>
              </a:rPr>
              <a:t> </a:t>
            </a:r>
            <a:r>
              <a:rPr lang="ru-RU" sz="2500" dirty="0" err="1" smtClean="0">
                <a:latin typeface="Arial" panose="020B0604020202020204" pitchFamily="34" charset="0"/>
                <a:cs typeface="Arial" panose="020B0604020202020204" pitchFamily="34" charset="0"/>
              </a:rPr>
              <a:t>directions</a:t>
            </a:r>
            <a:r>
              <a:rPr lang="ru-RU" sz="2500" dirty="0" smtClean="0">
                <a:latin typeface="Arial" panose="020B0604020202020204" pitchFamily="34" charset="0"/>
                <a:cs typeface="Arial" panose="020B0604020202020204" pitchFamily="34" charset="0"/>
              </a:rPr>
              <a:t> </a:t>
            </a:r>
            <a:r>
              <a:rPr lang="ru-RU" sz="2500" dirty="0" err="1" smtClean="0">
                <a:latin typeface="Arial" panose="020B0604020202020204" pitchFamily="34" charset="0"/>
                <a:cs typeface="Arial" panose="020B0604020202020204" pitchFamily="34" charset="0"/>
              </a:rPr>
              <a:t>of</a:t>
            </a:r>
            <a:r>
              <a:rPr lang="ru-RU" sz="2500" dirty="0" smtClean="0">
                <a:latin typeface="Arial" panose="020B0604020202020204" pitchFamily="34" charset="0"/>
                <a:cs typeface="Arial" panose="020B0604020202020204" pitchFamily="34" charset="0"/>
              </a:rPr>
              <a:t> </a:t>
            </a:r>
            <a:r>
              <a:rPr lang="ru-RU" sz="2500" dirty="0" err="1" smtClean="0">
                <a:latin typeface="Arial" panose="020B0604020202020204" pitchFamily="34" charset="0"/>
                <a:cs typeface="Arial" panose="020B0604020202020204" pitchFamily="34" charset="0"/>
              </a:rPr>
              <a:t>development</a:t>
            </a:r>
            <a:r>
              <a:rPr lang="ru-RU" sz="2500" dirty="0" smtClean="0">
                <a:latin typeface="Arial" panose="020B0604020202020204" pitchFamily="34" charset="0"/>
                <a:cs typeface="Arial" panose="020B0604020202020204" pitchFamily="34" charset="0"/>
              </a:rPr>
              <a:t> — </a:t>
            </a:r>
            <a:r>
              <a:rPr lang="ru-RU" sz="2500" dirty="0" err="1" smtClean="0">
                <a:latin typeface="Arial" panose="020B0604020202020204" pitchFamily="34" charset="0"/>
                <a:cs typeface="Arial" panose="020B0604020202020204" pitchFamily="34" charset="0"/>
              </a:rPr>
              <a:t>globalization</a:t>
            </a:r>
            <a:r>
              <a:rPr lang="ru-RU" sz="2500" dirty="0" smtClean="0">
                <a:latin typeface="Arial" panose="020B0604020202020204" pitchFamily="34" charset="0"/>
                <a:cs typeface="Arial" panose="020B0604020202020204" pitchFamily="34" charset="0"/>
              </a:rPr>
              <a:t> </a:t>
            </a:r>
            <a:r>
              <a:rPr lang="ru-RU" sz="2500" dirty="0" err="1" smtClean="0">
                <a:latin typeface="Arial" panose="020B0604020202020204" pitchFamily="34" charset="0"/>
                <a:cs typeface="Arial" panose="020B0604020202020204" pitchFamily="34" charset="0"/>
              </a:rPr>
              <a:t>and</a:t>
            </a:r>
            <a:r>
              <a:rPr lang="ru-RU" sz="2500" dirty="0" smtClean="0">
                <a:latin typeface="Arial" panose="020B0604020202020204" pitchFamily="34" charset="0"/>
                <a:cs typeface="Arial" panose="020B0604020202020204" pitchFamily="34" charset="0"/>
              </a:rPr>
              <a:t> </a:t>
            </a:r>
            <a:r>
              <a:rPr lang="ru-RU" sz="2500" dirty="0" err="1" smtClean="0">
                <a:latin typeface="Arial" panose="020B0604020202020204" pitchFamily="34" charset="0"/>
                <a:cs typeface="Arial" panose="020B0604020202020204" pitchFamily="34" charset="0"/>
              </a:rPr>
              <a:t>isolationism</a:t>
            </a:r>
            <a:r>
              <a:rPr lang="ru-RU" sz="2500" dirty="0" smtClean="0">
                <a:latin typeface="Arial" panose="020B0604020202020204" pitchFamily="34" charset="0"/>
                <a:cs typeface="Arial" panose="020B0604020202020204" pitchFamily="34" charset="0"/>
              </a:rPr>
              <a:t> — </a:t>
            </a:r>
            <a:r>
              <a:rPr lang="ru-RU" sz="2500" dirty="0" err="1" smtClean="0">
                <a:latin typeface="Arial" panose="020B0604020202020204" pitchFamily="34" charset="0"/>
                <a:cs typeface="Arial" panose="020B0604020202020204" pitchFamily="34" charset="0"/>
              </a:rPr>
              <a:t>the</a:t>
            </a:r>
            <a:r>
              <a:rPr lang="ru-RU" sz="2500" dirty="0" smtClean="0">
                <a:latin typeface="Arial" panose="020B0604020202020204" pitchFamily="34" charset="0"/>
                <a:cs typeface="Arial" panose="020B0604020202020204" pitchFamily="34" charset="0"/>
              </a:rPr>
              <a:t> </a:t>
            </a:r>
            <a:r>
              <a:rPr lang="ru-RU" sz="2500" dirty="0" err="1" smtClean="0">
                <a:latin typeface="Arial" panose="020B0604020202020204" pitchFamily="34" charset="0"/>
                <a:cs typeface="Arial" panose="020B0604020202020204" pitchFamily="34" charset="0"/>
              </a:rPr>
              <a:t>second</a:t>
            </a:r>
            <a:r>
              <a:rPr lang="ru-RU" sz="2500" dirty="0" smtClean="0">
                <a:latin typeface="Arial" panose="020B0604020202020204" pitchFamily="34" charset="0"/>
                <a:cs typeface="Arial" panose="020B0604020202020204" pitchFamily="34" charset="0"/>
              </a:rPr>
              <a:t> </a:t>
            </a:r>
            <a:r>
              <a:rPr lang="ru-RU" sz="2500" dirty="0" err="1" smtClean="0">
                <a:latin typeface="Arial" panose="020B0604020202020204" pitchFamily="34" charset="0"/>
                <a:cs typeface="Arial" panose="020B0604020202020204" pitchFamily="34" charset="0"/>
              </a:rPr>
              <a:t>is</a:t>
            </a:r>
            <a:r>
              <a:rPr lang="ru-RU" sz="2500" dirty="0" smtClean="0">
                <a:latin typeface="Arial" panose="020B0604020202020204" pitchFamily="34" charset="0"/>
                <a:cs typeface="Arial" panose="020B0604020202020204" pitchFamily="34" charset="0"/>
              </a:rPr>
              <a:t> </a:t>
            </a:r>
            <a:r>
              <a:rPr lang="ru-RU" sz="2500" dirty="0" err="1" smtClean="0">
                <a:latin typeface="Arial" panose="020B0604020202020204" pitchFamily="34" charset="0"/>
                <a:cs typeface="Arial" panose="020B0604020202020204" pitchFamily="34" charset="0"/>
              </a:rPr>
              <a:t>clearly</a:t>
            </a:r>
            <a:r>
              <a:rPr lang="ru-RU" sz="2500" dirty="0" smtClean="0">
                <a:latin typeface="Arial" panose="020B0604020202020204" pitchFamily="34" charset="0"/>
                <a:cs typeface="Arial" panose="020B0604020202020204" pitchFamily="34" charset="0"/>
              </a:rPr>
              <a:t> </a:t>
            </a:r>
            <a:r>
              <a:rPr lang="ru-RU" sz="2500" dirty="0" err="1" smtClean="0">
                <a:latin typeface="Arial" panose="020B0604020202020204" pitchFamily="34" charset="0"/>
                <a:cs typeface="Arial" panose="020B0604020202020204" pitchFamily="34" charset="0"/>
              </a:rPr>
              <a:t>not</a:t>
            </a:r>
            <a:r>
              <a:rPr lang="ru-RU" sz="2500" dirty="0" smtClean="0">
                <a:latin typeface="Arial" panose="020B0604020202020204" pitchFamily="34" charset="0"/>
                <a:cs typeface="Arial" panose="020B0604020202020204" pitchFamily="34" charset="0"/>
              </a:rPr>
              <a:t> </a:t>
            </a:r>
            <a:r>
              <a:rPr lang="ru-RU" sz="2500" dirty="0" err="1" smtClean="0">
                <a:latin typeface="Arial" panose="020B0604020202020204" pitchFamily="34" charset="0"/>
                <a:cs typeface="Arial" panose="020B0604020202020204" pitchFamily="34" charset="0"/>
              </a:rPr>
              <a:t>the</a:t>
            </a:r>
            <a:r>
              <a:rPr lang="ru-RU" sz="2500" dirty="0" smtClean="0">
                <a:latin typeface="Arial" panose="020B0604020202020204" pitchFamily="34" charset="0"/>
                <a:cs typeface="Arial" panose="020B0604020202020204" pitchFamily="34" charset="0"/>
              </a:rPr>
              <a:t> </a:t>
            </a:r>
            <a:r>
              <a:rPr lang="ru-RU" sz="2500" dirty="0" err="1" smtClean="0">
                <a:latin typeface="Arial" panose="020B0604020202020204" pitchFamily="34" charset="0"/>
                <a:cs typeface="Arial" panose="020B0604020202020204" pitchFamily="34" charset="0"/>
              </a:rPr>
              <a:t>main</a:t>
            </a:r>
            <a:r>
              <a:rPr lang="ru-RU" sz="2500" dirty="0" smtClean="0">
                <a:latin typeface="Arial" panose="020B0604020202020204" pitchFamily="34" charset="0"/>
                <a:cs typeface="Arial" panose="020B0604020202020204" pitchFamily="34" charset="0"/>
              </a:rPr>
              <a:t> </a:t>
            </a:r>
            <a:r>
              <a:rPr lang="ru-RU" sz="2500" dirty="0" err="1" smtClean="0">
                <a:latin typeface="Arial" panose="020B0604020202020204" pitchFamily="34" charset="0"/>
                <a:cs typeface="Arial" panose="020B0604020202020204" pitchFamily="34" charset="0"/>
              </a:rPr>
              <a:t>trend</a:t>
            </a:r>
            <a:r>
              <a:rPr lang="ru-RU" sz="2500" dirty="0" smtClean="0">
                <a:latin typeface="Arial" panose="020B0604020202020204" pitchFamily="34" charset="0"/>
                <a:cs typeface="Arial" panose="020B0604020202020204" pitchFamily="34" charset="0"/>
              </a:rPr>
              <a:t> </a:t>
            </a:r>
            <a:r>
              <a:rPr lang="ru-RU" sz="2500" dirty="0" err="1" smtClean="0">
                <a:latin typeface="Arial" panose="020B0604020202020204" pitchFamily="34" charset="0"/>
                <a:cs typeface="Arial" panose="020B0604020202020204" pitchFamily="34" charset="0"/>
              </a:rPr>
              <a:t>of</a:t>
            </a:r>
            <a:r>
              <a:rPr lang="ru-RU" sz="2500" dirty="0" smtClean="0">
                <a:latin typeface="Arial" panose="020B0604020202020204" pitchFamily="34" charset="0"/>
                <a:cs typeface="Arial" panose="020B0604020202020204" pitchFamily="34" charset="0"/>
              </a:rPr>
              <a:t> </a:t>
            </a:r>
            <a:r>
              <a:rPr lang="ru-RU" sz="2500" dirty="0" err="1" smtClean="0">
                <a:latin typeface="Arial" panose="020B0604020202020204" pitchFamily="34" charset="0"/>
                <a:cs typeface="Arial" panose="020B0604020202020204" pitchFamily="34" charset="0"/>
              </a:rPr>
              <a:t>world</a:t>
            </a:r>
            <a:r>
              <a:rPr lang="ru-RU" sz="2500" dirty="0" smtClean="0">
                <a:latin typeface="Arial" panose="020B0604020202020204" pitchFamily="34" charset="0"/>
                <a:cs typeface="Arial" panose="020B0604020202020204" pitchFamily="34" charset="0"/>
              </a:rPr>
              <a:t> </a:t>
            </a:r>
            <a:r>
              <a:rPr lang="ru-RU" sz="2500" dirty="0" err="1" smtClean="0">
                <a:latin typeface="Arial" panose="020B0604020202020204" pitchFamily="34" charset="0"/>
                <a:cs typeface="Arial" panose="020B0604020202020204" pitchFamily="34" charset="0"/>
              </a:rPr>
              <a:t>political</a:t>
            </a:r>
            <a:r>
              <a:rPr lang="ru-RU" sz="2500" dirty="0" smtClean="0">
                <a:latin typeface="Arial" panose="020B0604020202020204" pitchFamily="34" charset="0"/>
                <a:cs typeface="Arial" panose="020B0604020202020204" pitchFamily="34" charset="0"/>
              </a:rPr>
              <a:t> </a:t>
            </a:r>
            <a:r>
              <a:rPr lang="ru-RU" sz="2500" dirty="0" err="1" smtClean="0">
                <a:latin typeface="Arial" panose="020B0604020202020204" pitchFamily="34" charset="0"/>
                <a:cs typeface="Arial" panose="020B0604020202020204" pitchFamily="34" charset="0"/>
              </a:rPr>
              <a:t>development</a:t>
            </a:r>
            <a:r>
              <a:rPr lang="ru-RU" sz="2500" dirty="0" smtClean="0">
                <a:latin typeface="Arial" panose="020B0604020202020204" pitchFamily="34" charset="0"/>
                <a:cs typeface="Arial" panose="020B0604020202020204" pitchFamily="34" charset="0"/>
              </a:rPr>
              <a:t>, </a:t>
            </a:r>
            <a:r>
              <a:rPr lang="ru-RU" sz="2500" dirty="0" err="1" smtClean="0">
                <a:latin typeface="Arial" panose="020B0604020202020204" pitchFamily="34" charset="0"/>
                <a:cs typeface="Arial" panose="020B0604020202020204" pitchFamily="34" charset="0"/>
              </a:rPr>
              <a:t>perhaps</a:t>
            </a:r>
            <a:r>
              <a:rPr lang="ru-RU" sz="2500" dirty="0" smtClean="0">
                <a:latin typeface="Arial" panose="020B0604020202020204" pitchFamily="34" charset="0"/>
                <a:cs typeface="Arial" panose="020B0604020202020204" pitchFamily="34" charset="0"/>
              </a:rPr>
              <a:t>, </a:t>
            </a:r>
            <a:r>
              <a:rPr lang="ru-RU" sz="2500" dirty="0" err="1" smtClean="0">
                <a:latin typeface="Arial" panose="020B0604020202020204" pitchFamily="34" charset="0"/>
                <a:cs typeface="Arial" panose="020B0604020202020204" pitchFamily="34" charset="0"/>
              </a:rPr>
              <a:t>is</a:t>
            </a:r>
            <a:r>
              <a:rPr lang="ru-RU" sz="2500" dirty="0" smtClean="0">
                <a:latin typeface="Arial" panose="020B0604020202020204" pitchFamily="34" charset="0"/>
                <a:cs typeface="Arial" panose="020B0604020202020204" pitchFamily="34" charset="0"/>
              </a:rPr>
              <a:t> </a:t>
            </a:r>
            <a:r>
              <a:rPr lang="ru-RU" sz="2500" dirty="0" err="1" smtClean="0">
                <a:latin typeface="Arial" panose="020B0604020202020204" pitchFamily="34" charset="0"/>
                <a:cs typeface="Arial" panose="020B0604020202020204" pitchFamily="34" charset="0"/>
              </a:rPr>
              <a:t>beyond</a:t>
            </a:r>
            <a:r>
              <a:rPr lang="ru-RU" sz="2500" dirty="0" smtClean="0">
                <a:latin typeface="Arial" panose="020B0604020202020204" pitchFamily="34" charset="0"/>
                <a:cs typeface="Arial" panose="020B0604020202020204" pitchFamily="34" charset="0"/>
              </a:rPr>
              <a:t> </a:t>
            </a:r>
            <a:r>
              <a:rPr lang="ru-RU" sz="2500" dirty="0" err="1" smtClean="0">
                <a:latin typeface="Arial" panose="020B0604020202020204" pitchFamily="34" charset="0"/>
                <a:cs typeface="Arial" panose="020B0604020202020204" pitchFamily="34" charset="0"/>
              </a:rPr>
              <a:t>doubt</a:t>
            </a:r>
            <a:r>
              <a:rPr lang="ru-RU" sz="2500" dirty="0" smtClean="0">
                <a:latin typeface="Arial" panose="020B0604020202020204" pitchFamily="34" charset="0"/>
                <a:cs typeface="Arial" panose="020B0604020202020204" pitchFamily="34" charset="0"/>
              </a:rPr>
              <a:t>. </a:t>
            </a:r>
            <a:r>
              <a:rPr lang="ru-RU" sz="2500" dirty="0" err="1" smtClean="0">
                <a:latin typeface="Arial" panose="020B0604020202020204" pitchFamily="34" charset="0"/>
                <a:cs typeface="Arial" panose="020B0604020202020204" pitchFamily="34" charset="0"/>
              </a:rPr>
              <a:t>Despite</a:t>
            </a:r>
            <a:r>
              <a:rPr lang="ru-RU" sz="2500" dirty="0" smtClean="0">
                <a:latin typeface="Arial" panose="020B0604020202020204" pitchFamily="34" charset="0"/>
                <a:cs typeface="Arial" panose="020B0604020202020204" pitchFamily="34" charset="0"/>
              </a:rPr>
              <a:t> </a:t>
            </a:r>
            <a:r>
              <a:rPr lang="ru-RU" sz="2500" dirty="0" err="1" smtClean="0">
                <a:latin typeface="Arial" panose="020B0604020202020204" pitchFamily="34" charset="0"/>
                <a:cs typeface="Arial" panose="020B0604020202020204" pitchFamily="34" charset="0"/>
              </a:rPr>
              <a:t>many</a:t>
            </a:r>
            <a:r>
              <a:rPr lang="ru-RU" sz="2500" dirty="0" smtClean="0">
                <a:latin typeface="Arial" panose="020B0604020202020204" pitchFamily="34" charset="0"/>
                <a:cs typeface="Arial" panose="020B0604020202020204" pitchFamily="34" charset="0"/>
              </a:rPr>
              <a:t> </a:t>
            </a:r>
            <a:r>
              <a:rPr lang="ru-RU" sz="2500" dirty="0" err="1" smtClean="0">
                <a:latin typeface="Arial" panose="020B0604020202020204" pitchFamily="34" charset="0"/>
                <a:cs typeface="Arial" panose="020B0604020202020204" pitchFamily="34" charset="0"/>
              </a:rPr>
              <a:t>different</a:t>
            </a:r>
            <a:r>
              <a:rPr lang="ru-RU" sz="2500" dirty="0" smtClean="0">
                <a:latin typeface="Arial" panose="020B0604020202020204" pitchFamily="34" charset="0"/>
                <a:cs typeface="Arial" panose="020B0604020202020204" pitchFamily="34" charset="0"/>
              </a:rPr>
              <a:t> </a:t>
            </a:r>
            <a:r>
              <a:rPr lang="ru-RU" sz="2500" dirty="0" err="1" smtClean="0">
                <a:latin typeface="Arial" panose="020B0604020202020204" pitchFamily="34" charset="0"/>
                <a:cs typeface="Arial" panose="020B0604020202020204" pitchFamily="34" charset="0"/>
              </a:rPr>
              <a:t>attempts</a:t>
            </a:r>
            <a:r>
              <a:rPr lang="ru-RU" sz="2500" dirty="0" smtClean="0">
                <a:latin typeface="Arial" panose="020B0604020202020204" pitchFamily="34" charset="0"/>
                <a:cs typeface="Arial" panose="020B0604020202020204" pitchFamily="34" charset="0"/>
              </a:rPr>
              <a:t> (</a:t>
            </a:r>
            <a:r>
              <a:rPr lang="ru-RU" sz="2500" dirty="0" err="1" smtClean="0">
                <a:latin typeface="Arial" panose="020B0604020202020204" pitchFamily="34" charset="0"/>
                <a:cs typeface="Arial" panose="020B0604020202020204" pitchFamily="34" charset="0"/>
              </a:rPr>
              <a:t>successful</a:t>
            </a:r>
            <a:r>
              <a:rPr lang="ru-RU" sz="2500" dirty="0" smtClean="0">
                <a:latin typeface="Arial" panose="020B0604020202020204" pitchFamily="34" charset="0"/>
                <a:cs typeface="Arial" panose="020B0604020202020204" pitchFamily="34" charset="0"/>
              </a:rPr>
              <a:t> </a:t>
            </a:r>
            <a:r>
              <a:rPr lang="ru-RU" sz="2500" dirty="0" err="1" smtClean="0">
                <a:latin typeface="Arial" panose="020B0604020202020204" pitchFamily="34" charset="0"/>
                <a:cs typeface="Arial" panose="020B0604020202020204" pitchFamily="34" charset="0"/>
              </a:rPr>
              <a:t>or</a:t>
            </a:r>
            <a:r>
              <a:rPr lang="ru-RU" sz="2500" dirty="0" smtClean="0">
                <a:latin typeface="Arial" panose="020B0604020202020204" pitchFamily="34" charset="0"/>
                <a:cs typeface="Arial" panose="020B0604020202020204" pitchFamily="34" charset="0"/>
              </a:rPr>
              <a:t> </a:t>
            </a:r>
            <a:r>
              <a:rPr lang="ru-RU" sz="2500" dirty="0" err="1" smtClean="0">
                <a:latin typeface="Arial" panose="020B0604020202020204" pitchFamily="34" charset="0"/>
                <a:cs typeface="Arial" panose="020B0604020202020204" pitchFamily="34" charset="0"/>
              </a:rPr>
              <a:t>not</a:t>
            </a:r>
            <a:r>
              <a:rPr lang="ru-RU" sz="2500" dirty="0" smtClean="0">
                <a:latin typeface="Arial" panose="020B0604020202020204" pitchFamily="34" charset="0"/>
                <a:cs typeface="Arial" panose="020B0604020202020204" pitchFamily="34" charset="0"/>
              </a:rPr>
              <a:t>) </a:t>
            </a:r>
            <a:r>
              <a:rPr lang="ru-RU" sz="2500" dirty="0" err="1" smtClean="0">
                <a:latin typeface="Arial" panose="020B0604020202020204" pitchFamily="34" charset="0"/>
                <a:cs typeface="Arial" panose="020B0604020202020204" pitchFamily="34" charset="0"/>
              </a:rPr>
              <a:t>to</a:t>
            </a:r>
            <a:r>
              <a:rPr lang="ru-RU" sz="2500" dirty="0" smtClean="0">
                <a:latin typeface="Arial" panose="020B0604020202020204" pitchFamily="34" charset="0"/>
                <a:cs typeface="Arial" panose="020B0604020202020204" pitchFamily="34" charset="0"/>
              </a:rPr>
              <a:t> </a:t>
            </a:r>
            <a:r>
              <a:rPr lang="ru-RU" sz="2500" dirty="0" err="1" smtClean="0">
                <a:latin typeface="Arial" panose="020B0604020202020204" pitchFamily="34" charset="0"/>
                <a:cs typeface="Arial" panose="020B0604020202020204" pitchFamily="34" charset="0"/>
              </a:rPr>
              <a:t>protect</a:t>
            </a:r>
            <a:r>
              <a:rPr lang="ru-RU" sz="2500" dirty="0" smtClean="0">
                <a:latin typeface="Arial" panose="020B0604020202020204" pitchFamily="34" charset="0"/>
                <a:cs typeface="Arial" panose="020B0604020202020204" pitchFamily="34" charset="0"/>
              </a:rPr>
              <a:t> </a:t>
            </a:r>
            <a:r>
              <a:rPr lang="ru-RU" sz="2500" dirty="0" err="1" smtClean="0">
                <a:latin typeface="Arial" panose="020B0604020202020204" pitchFamily="34" charset="0"/>
                <a:cs typeface="Arial" panose="020B0604020202020204" pitchFamily="34" charset="0"/>
              </a:rPr>
              <a:t>oneself</a:t>
            </a:r>
            <a:r>
              <a:rPr lang="ru-RU" sz="2500" dirty="0" smtClean="0">
                <a:latin typeface="Arial" panose="020B0604020202020204" pitchFamily="34" charset="0"/>
                <a:cs typeface="Arial" panose="020B0604020202020204" pitchFamily="34" charset="0"/>
              </a:rPr>
              <a:t> </a:t>
            </a:r>
            <a:r>
              <a:rPr lang="ru-RU" sz="2500" dirty="0" err="1" smtClean="0">
                <a:latin typeface="Arial" panose="020B0604020202020204" pitchFamily="34" charset="0"/>
                <a:cs typeface="Arial" panose="020B0604020202020204" pitchFamily="34" charset="0"/>
              </a:rPr>
              <a:t>from</a:t>
            </a:r>
            <a:r>
              <a:rPr lang="ru-RU" sz="2500" dirty="0" smtClean="0">
                <a:latin typeface="Arial" panose="020B0604020202020204" pitchFamily="34" charset="0"/>
                <a:cs typeface="Arial" panose="020B0604020202020204" pitchFamily="34" charset="0"/>
              </a:rPr>
              <a:t> </a:t>
            </a:r>
            <a:r>
              <a:rPr lang="ru-RU" sz="2500" dirty="0" err="1" smtClean="0">
                <a:latin typeface="Arial" panose="020B0604020202020204" pitchFamily="34" charset="0"/>
                <a:cs typeface="Arial" panose="020B0604020202020204" pitchFamily="34" charset="0"/>
              </a:rPr>
              <a:t>certain</a:t>
            </a:r>
            <a:r>
              <a:rPr lang="ru-RU" sz="2500" dirty="0" smtClean="0">
                <a:latin typeface="Arial" panose="020B0604020202020204" pitchFamily="34" charset="0"/>
                <a:cs typeface="Arial" panose="020B0604020202020204" pitchFamily="34" charset="0"/>
              </a:rPr>
              <a:t> </a:t>
            </a:r>
            <a:r>
              <a:rPr lang="ru-RU" sz="2500" dirty="0" err="1" smtClean="0">
                <a:latin typeface="Arial" panose="020B0604020202020204" pitchFamily="34" charset="0"/>
                <a:cs typeface="Arial" panose="020B0604020202020204" pitchFamily="34" charset="0"/>
              </a:rPr>
              <a:t>negative</a:t>
            </a:r>
            <a:r>
              <a:rPr lang="ru-RU" sz="2500" dirty="0" smtClean="0">
                <a:latin typeface="Arial" panose="020B0604020202020204" pitchFamily="34" charset="0"/>
                <a:cs typeface="Arial" panose="020B0604020202020204" pitchFamily="34" charset="0"/>
              </a:rPr>
              <a:t> </a:t>
            </a:r>
            <a:r>
              <a:rPr lang="ru-RU" sz="2500" dirty="0" err="1" smtClean="0">
                <a:latin typeface="Arial" panose="020B0604020202020204" pitchFamily="34" charset="0"/>
                <a:cs typeface="Arial" panose="020B0604020202020204" pitchFamily="34" charset="0"/>
              </a:rPr>
              <a:t>consequences</a:t>
            </a:r>
            <a:r>
              <a:rPr lang="ru-RU" sz="2500" dirty="0" smtClean="0">
                <a:latin typeface="Arial" panose="020B0604020202020204" pitchFamily="34" charset="0"/>
                <a:cs typeface="Arial" panose="020B0604020202020204" pitchFamily="34" charset="0"/>
              </a:rPr>
              <a:t> </a:t>
            </a:r>
            <a:r>
              <a:rPr lang="ru-RU" sz="2500" dirty="0" err="1" smtClean="0">
                <a:latin typeface="Arial" panose="020B0604020202020204" pitchFamily="34" charset="0"/>
                <a:cs typeface="Arial" panose="020B0604020202020204" pitchFamily="34" charset="0"/>
              </a:rPr>
              <a:t>of</a:t>
            </a:r>
            <a:r>
              <a:rPr lang="ru-RU" sz="2500" dirty="0" smtClean="0">
                <a:latin typeface="Arial" panose="020B0604020202020204" pitchFamily="34" charset="0"/>
                <a:cs typeface="Arial" panose="020B0604020202020204" pitchFamily="34" charset="0"/>
              </a:rPr>
              <a:t> </a:t>
            </a:r>
            <a:r>
              <a:rPr lang="ru-RU" sz="2500" dirty="0" err="1" smtClean="0">
                <a:latin typeface="Arial" panose="020B0604020202020204" pitchFamily="34" charset="0"/>
                <a:cs typeface="Arial" panose="020B0604020202020204" pitchFamily="34" charset="0"/>
              </a:rPr>
              <a:t>the</a:t>
            </a:r>
            <a:r>
              <a:rPr lang="ru-RU" sz="2500" dirty="0" smtClean="0">
                <a:latin typeface="Arial" panose="020B0604020202020204" pitchFamily="34" charset="0"/>
                <a:cs typeface="Arial" panose="020B0604020202020204" pitchFamily="34" charset="0"/>
              </a:rPr>
              <a:t> </a:t>
            </a:r>
            <a:r>
              <a:rPr lang="ru-RU" sz="2500" dirty="0" err="1" smtClean="0">
                <a:latin typeface="Arial" panose="020B0604020202020204" pitchFamily="34" charset="0"/>
                <a:cs typeface="Arial" panose="020B0604020202020204" pitchFamily="34" charset="0"/>
              </a:rPr>
              <a:t>impact</a:t>
            </a:r>
            <a:r>
              <a:rPr lang="ru-RU" sz="2500" dirty="0" smtClean="0">
                <a:latin typeface="Arial" panose="020B0604020202020204" pitchFamily="34" charset="0"/>
                <a:cs typeface="Arial" panose="020B0604020202020204" pitchFamily="34" charset="0"/>
              </a:rPr>
              <a:t> </a:t>
            </a:r>
            <a:r>
              <a:rPr lang="ru-RU" sz="2500" dirty="0" err="1" smtClean="0">
                <a:latin typeface="Arial" panose="020B0604020202020204" pitchFamily="34" charset="0"/>
                <a:cs typeface="Arial" panose="020B0604020202020204" pitchFamily="34" charset="0"/>
              </a:rPr>
              <a:t>of</a:t>
            </a:r>
            <a:r>
              <a:rPr lang="ru-RU" sz="2500" dirty="0" smtClean="0">
                <a:latin typeface="Arial" panose="020B0604020202020204" pitchFamily="34" charset="0"/>
                <a:cs typeface="Arial" panose="020B0604020202020204" pitchFamily="34" charset="0"/>
              </a:rPr>
              <a:t> </a:t>
            </a:r>
            <a:r>
              <a:rPr lang="ru-RU" sz="2500" dirty="0" err="1" smtClean="0">
                <a:latin typeface="Arial" panose="020B0604020202020204" pitchFamily="34" charset="0"/>
                <a:cs typeface="Arial" panose="020B0604020202020204" pitchFamily="34" charset="0"/>
              </a:rPr>
              <a:t>globalization</a:t>
            </a:r>
            <a:r>
              <a:rPr lang="ru-RU" sz="2500" dirty="0" smtClean="0">
                <a:latin typeface="Arial" panose="020B0604020202020204" pitchFamily="34" charset="0"/>
                <a:cs typeface="Arial" panose="020B0604020202020204" pitchFamily="34" charset="0"/>
              </a:rPr>
              <a:t> (</a:t>
            </a:r>
            <a:r>
              <a:rPr lang="ru-RU" sz="2500" dirty="0" err="1" smtClean="0">
                <a:latin typeface="Arial" panose="020B0604020202020204" pitchFamily="34" charset="0"/>
                <a:cs typeface="Arial" panose="020B0604020202020204" pitchFamily="34" charset="0"/>
              </a:rPr>
              <a:t>drug</a:t>
            </a:r>
            <a:r>
              <a:rPr lang="ru-RU" sz="2500" dirty="0" smtClean="0">
                <a:latin typeface="Arial" panose="020B0604020202020204" pitchFamily="34" charset="0"/>
                <a:cs typeface="Arial" panose="020B0604020202020204" pitchFamily="34" charset="0"/>
              </a:rPr>
              <a:t> </a:t>
            </a:r>
            <a:r>
              <a:rPr lang="ru-RU" sz="2500" dirty="0" err="1" smtClean="0">
                <a:latin typeface="Arial" panose="020B0604020202020204" pitchFamily="34" charset="0"/>
                <a:cs typeface="Arial" panose="020B0604020202020204" pitchFamily="34" charset="0"/>
              </a:rPr>
              <a:t>trafficking</a:t>
            </a:r>
            <a:r>
              <a:rPr lang="ru-RU" sz="2500" dirty="0" smtClean="0">
                <a:latin typeface="Arial" panose="020B0604020202020204" pitchFamily="34" charset="0"/>
                <a:cs typeface="Arial" panose="020B0604020202020204" pitchFamily="34" charset="0"/>
              </a:rPr>
              <a:t>, </a:t>
            </a:r>
            <a:r>
              <a:rPr lang="ru-RU" sz="2500" dirty="0" err="1" smtClean="0">
                <a:latin typeface="Arial" panose="020B0604020202020204" pitchFamily="34" charset="0"/>
                <a:cs typeface="Arial" panose="020B0604020202020204" pitchFamily="34" charset="0"/>
              </a:rPr>
              <a:t>illegal</a:t>
            </a:r>
            <a:r>
              <a:rPr lang="ru-RU" sz="2500" dirty="0" smtClean="0">
                <a:latin typeface="Arial" panose="020B0604020202020204" pitchFamily="34" charset="0"/>
                <a:cs typeface="Arial" panose="020B0604020202020204" pitchFamily="34" charset="0"/>
              </a:rPr>
              <a:t> </a:t>
            </a:r>
            <a:r>
              <a:rPr lang="ru-RU" sz="2500" dirty="0" err="1" smtClean="0">
                <a:latin typeface="Arial" panose="020B0604020202020204" pitchFamily="34" charset="0"/>
                <a:cs typeface="Arial" panose="020B0604020202020204" pitchFamily="34" charset="0"/>
              </a:rPr>
              <a:t>arms</a:t>
            </a:r>
            <a:r>
              <a:rPr lang="ru-RU" sz="2500" dirty="0" smtClean="0">
                <a:latin typeface="Arial" panose="020B0604020202020204" pitchFamily="34" charset="0"/>
                <a:cs typeface="Arial" panose="020B0604020202020204" pitchFamily="34" charset="0"/>
              </a:rPr>
              <a:t> </a:t>
            </a:r>
            <a:r>
              <a:rPr lang="ru-RU" sz="2500" dirty="0" err="1" smtClean="0">
                <a:latin typeface="Arial" panose="020B0604020202020204" pitchFamily="34" charset="0"/>
                <a:cs typeface="Arial" panose="020B0604020202020204" pitchFamily="34" charset="0"/>
              </a:rPr>
              <a:t>trade</a:t>
            </a:r>
            <a:r>
              <a:rPr lang="ru-RU" sz="2500" dirty="0" smtClean="0">
                <a:latin typeface="Arial" panose="020B0604020202020204" pitchFamily="34" charset="0"/>
                <a:cs typeface="Arial" panose="020B0604020202020204" pitchFamily="34" charset="0"/>
              </a:rPr>
              <a:t>, </a:t>
            </a:r>
            <a:r>
              <a:rPr lang="ru-RU" sz="2500" dirty="0" err="1" smtClean="0">
                <a:latin typeface="Arial" panose="020B0604020202020204" pitchFamily="34" charset="0"/>
                <a:cs typeface="Arial" panose="020B0604020202020204" pitchFamily="34" charset="0"/>
              </a:rPr>
              <a:t>spread</a:t>
            </a:r>
            <a:r>
              <a:rPr lang="ru-RU" sz="2500" dirty="0" smtClean="0">
                <a:latin typeface="Arial" panose="020B0604020202020204" pitchFamily="34" charset="0"/>
                <a:cs typeface="Arial" panose="020B0604020202020204" pitchFamily="34" charset="0"/>
              </a:rPr>
              <a:t> </a:t>
            </a:r>
            <a:r>
              <a:rPr lang="ru-RU" sz="2500" dirty="0" err="1" smtClean="0">
                <a:latin typeface="Arial" panose="020B0604020202020204" pitchFamily="34" charset="0"/>
                <a:cs typeface="Arial" panose="020B0604020202020204" pitchFamily="34" charset="0"/>
              </a:rPr>
              <a:t>of</a:t>
            </a:r>
            <a:r>
              <a:rPr lang="ru-RU" sz="2500" dirty="0" smtClean="0">
                <a:latin typeface="Arial" panose="020B0604020202020204" pitchFamily="34" charset="0"/>
                <a:cs typeface="Arial" panose="020B0604020202020204" pitchFamily="34" charset="0"/>
              </a:rPr>
              <a:t> </a:t>
            </a:r>
            <a:r>
              <a:rPr lang="ru-RU" sz="2500" dirty="0" err="1" smtClean="0">
                <a:latin typeface="Arial" panose="020B0604020202020204" pitchFamily="34" charset="0"/>
                <a:cs typeface="Arial" panose="020B0604020202020204" pitchFamily="34" charset="0"/>
              </a:rPr>
              <a:t>diseases</a:t>
            </a:r>
            <a:r>
              <a:rPr lang="ru-RU" sz="2500" dirty="0" smtClean="0">
                <a:latin typeface="Arial" panose="020B0604020202020204" pitchFamily="34" charset="0"/>
                <a:cs typeface="Arial" panose="020B0604020202020204" pitchFamily="34" charset="0"/>
              </a:rPr>
              <a:t>, </a:t>
            </a:r>
            <a:r>
              <a:rPr lang="ru-RU" sz="2500" dirty="0" err="1" smtClean="0">
                <a:latin typeface="Arial" panose="020B0604020202020204" pitchFamily="34" charset="0"/>
                <a:cs typeface="Arial" panose="020B0604020202020204" pitchFamily="34" charset="0"/>
              </a:rPr>
              <a:t>etc</a:t>
            </a:r>
            <a:r>
              <a:rPr lang="ru-RU" sz="2500" dirty="0" smtClean="0">
                <a:latin typeface="Arial" panose="020B0604020202020204" pitchFamily="34" charset="0"/>
                <a:cs typeface="Arial" panose="020B0604020202020204" pitchFamily="34" charset="0"/>
              </a:rPr>
              <a:t>.), </a:t>
            </a:r>
            <a:r>
              <a:rPr lang="ru-RU" sz="2500" dirty="0" err="1" smtClean="0">
                <a:latin typeface="Arial" panose="020B0604020202020204" pitchFamily="34" charset="0"/>
                <a:cs typeface="Arial" panose="020B0604020202020204" pitchFamily="34" charset="0"/>
              </a:rPr>
              <a:t>isolationism</a:t>
            </a:r>
            <a:r>
              <a:rPr lang="ru-RU" sz="2500" dirty="0" smtClean="0">
                <a:latin typeface="Arial" panose="020B0604020202020204" pitchFamily="34" charset="0"/>
                <a:cs typeface="Arial" panose="020B0604020202020204" pitchFamily="34" charset="0"/>
              </a:rPr>
              <a:t> </a:t>
            </a:r>
            <a:r>
              <a:rPr lang="ru-RU" sz="2500" dirty="0" err="1" smtClean="0">
                <a:latin typeface="Arial" panose="020B0604020202020204" pitchFamily="34" charset="0"/>
                <a:cs typeface="Arial" panose="020B0604020202020204" pitchFamily="34" charset="0"/>
              </a:rPr>
              <a:t>does</a:t>
            </a:r>
            <a:r>
              <a:rPr lang="ru-RU" sz="2500" dirty="0" smtClean="0">
                <a:latin typeface="Arial" panose="020B0604020202020204" pitchFamily="34" charset="0"/>
                <a:cs typeface="Arial" panose="020B0604020202020204" pitchFamily="34" charset="0"/>
              </a:rPr>
              <a:t> </a:t>
            </a:r>
            <a:r>
              <a:rPr lang="ru-RU" sz="2500" dirty="0" err="1" smtClean="0">
                <a:latin typeface="Arial" panose="020B0604020202020204" pitchFamily="34" charset="0"/>
                <a:cs typeface="Arial" panose="020B0604020202020204" pitchFamily="34" charset="0"/>
              </a:rPr>
              <a:t>not</a:t>
            </a:r>
            <a:r>
              <a:rPr lang="ru-RU" sz="2500" dirty="0" smtClean="0">
                <a:latin typeface="Arial" panose="020B0604020202020204" pitchFamily="34" charset="0"/>
                <a:cs typeface="Arial" panose="020B0604020202020204" pitchFamily="34" charset="0"/>
              </a:rPr>
              <a:t> </a:t>
            </a:r>
            <a:r>
              <a:rPr lang="ru-RU" sz="2500" dirty="0" err="1" smtClean="0">
                <a:latin typeface="Arial" panose="020B0604020202020204" pitchFamily="34" charset="0"/>
                <a:cs typeface="Arial" panose="020B0604020202020204" pitchFamily="34" charset="0"/>
              </a:rPr>
              <a:t>determine</a:t>
            </a:r>
            <a:r>
              <a:rPr lang="ru-RU" sz="2500" dirty="0" smtClean="0">
                <a:latin typeface="Arial" panose="020B0604020202020204" pitchFamily="34" charset="0"/>
                <a:cs typeface="Arial" panose="020B0604020202020204" pitchFamily="34" charset="0"/>
              </a:rPr>
              <a:t> </a:t>
            </a:r>
            <a:r>
              <a:rPr lang="ru-RU" sz="2500" dirty="0" err="1" smtClean="0">
                <a:latin typeface="Arial" panose="020B0604020202020204" pitchFamily="34" charset="0"/>
                <a:cs typeface="Arial" panose="020B0604020202020204" pitchFamily="34" charset="0"/>
              </a:rPr>
              <a:t>world</a:t>
            </a:r>
            <a:r>
              <a:rPr lang="ru-RU" sz="2500" dirty="0" smtClean="0">
                <a:latin typeface="Arial" panose="020B0604020202020204" pitchFamily="34" charset="0"/>
                <a:cs typeface="Arial" panose="020B0604020202020204" pitchFamily="34" charset="0"/>
              </a:rPr>
              <a:t> </a:t>
            </a:r>
            <a:r>
              <a:rPr lang="ru-RU" sz="2500" dirty="0" err="1" smtClean="0">
                <a:latin typeface="Arial" panose="020B0604020202020204" pitchFamily="34" charset="0"/>
                <a:cs typeface="Arial" panose="020B0604020202020204" pitchFamily="34" charset="0"/>
              </a:rPr>
              <a:t>development</a:t>
            </a:r>
            <a:r>
              <a:rPr lang="ru-RU" sz="2500" dirty="0" smtClean="0">
                <a:latin typeface="Arial" panose="020B0604020202020204" pitchFamily="34" charset="0"/>
                <a:cs typeface="Arial" panose="020B0604020202020204" pitchFamily="34" charset="0"/>
              </a:rPr>
              <a:t> </a:t>
            </a:r>
            <a:r>
              <a:rPr lang="ru-RU" sz="2500" dirty="0" err="1" smtClean="0">
                <a:latin typeface="Arial" panose="020B0604020202020204" pitchFamily="34" charset="0"/>
                <a:cs typeface="Arial" panose="020B0604020202020204" pitchFamily="34" charset="0"/>
              </a:rPr>
              <a:t>on</a:t>
            </a:r>
            <a:r>
              <a:rPr lang="ru-RU" sz="2500" dirty="0" smtClean="0">
                <a:latin typeface="Arial" panose="020B0604020202020204" pitchFamily="34" charset="0"/>
                <a:cs typeface="Arial" panose="020B0604020202020204" pitchFamily="34" charset="0"/>
              </a:rPr>
              <a:t> a </a:t>
            </a:r>
            <a:r>
              <a:rPr lang="ru-RU" sz="2500" dirty="0" err="1" smtClean="0">
                <a:latin typeface="Arial" panose="020B0604020202020204" pitchFamily="34" charset="0"/>
                <a:cs typeface="Arial" panose="020B0604020202020204" pitchFamily="34" charset="0"/>
              </a:rPr>
              <a:t>global</a:t>
            </a:r>
            <a:r>
              <a:rPr lang="ru-RU" sz="2500" dirty="0" smtClean="0">
                <a:latin typeface="Arial" panose="020B0604020202020204" pitchFamily="34" charset="0"/>
                <a:cs typeface="Arial" panose="020B0604020202020204" pitchFamily="34" charset="0"/>
              </a:rPr>
              <a:t> </a:t>
            </a:r>
            <a:r>
              <a:rPr lang="ru-RU" sz="2500" dirty="0" err="1" smtClean="0">
                <a:latin typeface="Arial" panose="020B0604020202020204" pitchFamily="34" charset="0"/>
                <a:cs typeface="Arial" panose="020B0604020202020204" pitchFamily="34" charset="0"/>
              </a:rPr>
              <a:t>scale</a:t>
            </a:r>
            <a:r>
              <a:rPr lang="ru-RU" sz="2500" dirty="0" smtClean="0">
                <a:latin typeface="Arial" panose="020B0604020202020204" pitchFamily="34" charset="0"/>
                <a:cs typeface="Arial" panose="020B0604020202020204" pitchFamily="34" charset="0"/>
              </a:rPr>
              <a:t>, </a:t>
            </a:r>
            <a:r>
              <a:rPr lang="ru-RU" sz="2500" dirty="0" err="1" smtClean="0">
                <a:latin typeface="Arial" panose="020B0604020202020204" pitchFamily="34" charset="0"/>
                <a:cs typeface="Arial" panose="020B0604020202020204" pitchFamily="34" charset="0"/>
              </a:rPr>
              <a:t>although</a:t>
            </a:r>
            <a:r>
              <a:rPr lang="ru-RU" sz="2500" dirty="0" smtClean="0">
                <a:latin typeface="Arial" panose="020B0604020202020204" pitchFamily="34" charset="0"/>
                <a:cs typeface="Arial" panose="020B0604020202020204" pitchFamily="34" charset="0"/>
              </a:rPr>
              <a:t> </a:t>
            </a:r>
            <a:r>
              <a:rPr lang="ru-RU" sz="2500" dirty="0" err="1" smtClean="0">
                <a:latin typeface="Arial" panose="020B0604020202020204" pitchFamily="34" charset="0"/>
                <a:cs typeface="Arial" panose="020B0604020202020204" pitchFamily="34" charset="0"/>
              </a:rPr>
              <a:t>it</a:t>
            </a:r>
            <a:r>
              <a:rPr lang="ru-RU" sz="2500" dirty="0" smtClean="0">
                <a:latin typeface="Arial" panose="020B0604020202020204" pitchFamily="34" charset="0"/>
                <a:cs typeface="Arial" panose="020B0604020202020204" pitchFamily="34" charset="0"/>
              </a:rPr>
              <a:t> </a:t>
            </a:r>
            <a:r>
              <a:rPr lang="ru-RU" sz="2500" dirty="0" err="1" smtClean="0">
                <a:latin typeface="Arial" panose="020B0604020202020204" pitchFamily="34" charset="0"/>
                <a:cs typeface="Arial" panose="020B0604020202020204" pitchFamily="34" charset="0"/>
              </a:rPr>
              <a:t>may</a:t>
            </a:r>
            <a:r>
              <a:rPr lang="ru-RU" sz="2500" dirty="0" smtClean="0">
                <a:latin typeface="Arial" panose="020B0604020202020204" pitchFamily="34" charset="0"/>
                <a:cs typeface="Arial" panose="020B0604020202020204" pitchFamily="34" charset="0"/>
              </a:rPr>
              <a:t> </a:t>
            </a:r>
            <a:r>
              <a:rPr lang="ru-RU" sz="2500" dirty="0" err="1" smtClean="0">
                <a:latin typeface="Arial" panose="020B0604020202020204" pitchFamily="34" charset="0"/>
                <a:cs typeface="Arial" panose="020B0604020202020204" pitchFamily="34" charset="0"/>
              </a:rPr>
              <a:t>turn</a:t>
            </a:r>
            <a:r>
              <a:rPr lang="ru-RU" sz="2500" dirty="0" smtClean="0">
                <a:latin typeface="Arial" panose="020B0604020202020204" pitchFamily="34" charset="0"/>
                <a:cs typeface="Arial" panose="020B0604020202020204" pitchFamily="34" charset="0"/>
              </a:rPr>
              <a:t> </a:t>
            </a:r>
            <a:r>
              <a:rPr lang="ru-RU" sz="2500" dirty="0" err="1" smtClean="0">
                <a:latin typeface="Arial" panose="020B0604020202020204" pitchFamily="34" charset="0"/>
                <a:cs typeface="Arial" panose="020B0604020202020204" pitchFamily="34" charset="0"/>
              </a:rPr>
              <a:t>out</a:t>
            </a:r>
            <a:r>
              <a:rPr lang="ru-RU" sz="2500" dirty="0" smtClean="0">
                <a:latin typeface="Arial" panose="020B0604020202020204" pitchFamily="34" charset="0"/>
                <a:cs typeface="Arial" panose="020B0604020202020204" pitchFamily="34" charset="0"/>
              </a:rPr>
              <a:t> </a:t>
            </a:r>
            <a:r>
              <a:rPr lang="ru-RU" sz="2500" dirty="0" err="1" smtClean="0">
                <a:latin typeface="Arial" panose="020B0604020202020204" pitchFamily="34" charset="0"/>
                <a:cs typeface="Arial" panose="020B0604020202020204" pitchFamily="34" charset="0"/>
              </a:rPr>
              <a:t>to</a:t>
            </a:r>
            <a:r>
              <a:rPr lang="ru-RU" sz="2500" dirty="0" smtClean="0">
                <a:latin typeface="Arial" panose="020B0604020202020204" pitchFamily="34" charset="0"/>
                <a:cs typeface="Arial" panose="020B0604020202020204" pitchFamily="34" charset="0"/>
              </a:rPr>
              <a:t> </a:t>
            </a:r>
            <a:r>
              <a:rPr lang="ru-RU" sz="2500" dirty="0" err="1" smtClean="0">
                <a:latin typeface="Arial" panose="020B0604020202020204" pitchFamily="34" charset="0"/>
                <a:cs typeface="Arial" panose="020B0604020202020204" pitchFamily="34" charset="0"/>
              </a:rPr>
              <a:t>be</a:t>
            </a:r>
            <a:r>
              <a:rPr lang="ru-RU" sz="2500" dirty="0" smtClean="0">
                <a:latin typeface="Arial" panose="020B0604020202020204" pitchFamily="34" charset="0"/>
                <a:cs typeface="Arial" panose="020B0604020202020204" pitchFamily="34" charset="0"/>
              </a:rPr>
              <a:t> </a:t>
            </a:r>
            <a:r>
              <a:rPr lang="ru-RU" sz="2500" dirty="0" err="1" smtClean="0">
                <a:latin typeface="Arial" panose="020B0604020202020204" pitchFamily="34" charset="0"/>
                <a:cs typeface="Arial" panose="020B0604020202020204" pitchFamily="34" charset="0"/>
              </a:rPr>
              <a:t>an</a:t>
            </a:r>
            <a:r>
              <a:rPr lang="ru-RU" sz="2500" dirty="0" smtClean="0">
                <a:latin typeface="Arial" panose="020B0604020202020204" pitchFamily="34" charset="0"/>
                <a:cs typeface="Arial" panose="020B0604020202020204" pitchFamily="34" charset="0"/>
              </a:rPr>
              <a:t> </a:t>
            </a:r>
            <a:r>
              <a:rPr lang="ru-RU" sz="2500" dirty="0" err="1" smtClean="0">
                <a:latin typeface="Arial" panose="020B0604020202020204" pitchFamily="34" charset="0"/>
                <a:cs typeface="Arial" panose="020B0604020202020204" pitchFamily="34" charset="0"/>
              </a:rPr>
              <a:t>important</a:t>
            </a:r>
            <a:r>
              <a:rPr lang="ru-RU" sz="2500" dirty="0" smtClean="0">
                <a:latin typeface="Arial" panose="020B0604020202020204" pitchFamily="34" charset="0"/>
                <a:cs typeface="Arial" panose="020B0604020202020204" pitchFamily="34" charset="0"/>
              </a:rPr>
              <a:t> </a:t>
            </a:r>
            <a:r>
              <a:rPr lang="ru-RU" sz="2500" dirty="0" err="1" smtClean="0">
                <a:latin typeface="Arial" panose="020B0604020202020204" pitchFamily="34" charset="0"/>
                <a:cs typeface="Arial" panose="020B0604020202020204" pitchFamily="34" charset="0"/>
              </a:rPr>
              <a:t>factor</a:t>
            </a:r>
            <a:r>
              <a:rPr lang="ru-RU" sz="2500" dirty="0" smtClean="0">
                <a:latin typeface="Arial" panose="020B0604020202020204" pitchFamily="34" charset="0"/>
                <a:cs typeface="Arial" panose="020B0604020202020204" pitchFamily="34" charset="0"/>
              </a:rPr>
              <a:t> </a:t>
            </a:r>
            <a:r>
              <a:rPr lang="ru-RU" sz="2500" dirty="0" err="1" smtClean="0">
                <a:latin typeface="Arial" panose="020B0604020202020204" pitchFamily="34" charset="0"/>
                <a:cs typeface="Arial" panose="020B0604020202020204" pitchFamily="34" charset="0"/>
              </a:rPr>
              <a:t>in</a:t>
            </a:r>
            <a:r>
              <a:rPr lang="ru-RU" sz="2500" dirty="0" smtClean="0">
                <a:latin typeface="Arial" panose="020B0604020202020204" pitchFamily="34" charset="0"/>
                <a:cs typeface="Arial" panose="020B0604020202020204" pitchFamily="34" charset="0"/>
              </a:rPr>
              <a:t> a </a:t>
            </a:r>
            <a:r>
              <a:rPr lang="ru-RU" sz="2500" dirty="0" err="1" smtClean="0">
                <a:latin typeface="Arial" panose="020B0604020202020204" pitchFamily="34" charset="0"/>
                <a:cs typeface="Arial" panose="020B0604020202020204" pitchFamily="34" charset="0"/>
              </a:rPr>
              <a:t>separate</a:t>
            </a:r>
            <a:r>
              <a:rPr lang="ru-RU" sz="2500" dirty="0" smtClean="0">
                <a:latin typeface="Arial" panose="020B0604020202020204" pitchFamily="34" charset="0"/>
                <a:cs typeface="Arial" panose="020B0604020202020204" pitchFamily="34" charset="0"/>
              </a:rPr>
              <a:t> </a:t>
            </a:r>
            <a:r>
              <a:rPr lang="ru-RU" sz="2500" dirty="0" err="1" smtClean="0">
                <a:latin typeface="Arial" panose="020B0604020202020204" pitchFamily="34" charset="0"/>
                <a:cs typeface="Arial" panose="020B0604020202020204" pitchFamily="34" charset="0"/>
              </a:rPr>
              <a:t>territory</a:t>
            </a:r>
            <a:r>
              <a:rPr lang="ru-RU" sz="2500" dirty="0" smtClean="0">
                <a:latin typeface="Arial" panose="020B0604020202020204" pitchFamily="34" charset="0"/>
                <a:cs typeface="Arial" panose="020B0604020202020204" pitchFamily="34" charset="0"/>
              </a:rPr>
              <a:t> </a:t>
            </a:r>
            <a:r>
              <a:rPr lang="ru-RU" sz="2500" dirty="0" err="1" smtClean="0">
                <a:latin typeface="Arial" panose="020B0604020202020204" pitchFamily="34" charset="0"/>
                <a:cs typeface="Arial" panose="020B0604020202020204" pitchFamily="34" charset="0"/>
              </a:rPr>
              <a:t>and</a:t>
            </a:r>
            <a:r>
              <a:rPr lang="ru-RU" sz="2500" dirty="0" smtClean="0">
                <a:latin typeface="Arial" panose="020B0604020202020204" pitchFamily="34" charset="0"/>
                <a:cs typeface="Arial" panose="020B0604020202020204" pitchFamily="34" charset="0"/>
              </a:rPr>
              <a:t> </a:t>
            </a:r>
            <a:r>
              <a:rPr lang="ru-RU" sz="2500" dirty="0" err="1" smtClean="0">
                <a:latin typeface="Arial" panose="020B0604020202020204" pitchFamily="34" charset="0"/>
                <a:cs typeface="Arial" panose="020B0604020202020204" pitchFamily="34" charset="0"/>
              </a:rPr>
              <a:t>in</a:t>
            </a:r>
            <a:r>
              <a:rPr lang="ru-RU" sz="2500" dirty="0" smtClean="0">
                <a:latin typeface="Arial" panose="020B0604020202020204" pitchFamily="34" charset="0"/>
                <a:cs typeface="Arial" panose="020B0604020202020204" pitchFamily="34" charset="0"/>
              </a:rPr>
              <a:t> a </a:t>
            </a:r>
            <a:r>
              <a:rPr lang="ru-RU" sz="2500" dirty="0" err="1" smtClean="0">
                <a:latin typeface="Arial" panose="020B0604020202020204" pitchFamily="34" charset="0"/>
                <a:cs typeface="Arial" panose="020B0604020202020204" pitchFamily="34" charset="0"/>
              </a:rPr>
              <a:t>separate</a:t>
            </a:r>
            <a:r>
              <a:rPr lang="ru-RU" sz="2500" dirty="0" smtClean="0">
                <a:latin typeface="Arial" panose="020B0604020202020204" pitchFamily="34" charset="0"/>
                <a:cs typeface="Arial" panose="020B0604020202020204" pitchFamily="34" charset="0"/>
              </a:rPr>
              <a:t> </a:t>
            </a:r>
            <a:r>
              <a:rPr lang="ru-RU" sz="2500" dirty="0" err="1" smtClean="0">
                <a:latin typeface="Arial" panose="020B0604020202020204" pitchFamily="34" charset="0"/>
                <a:cs typeface="Arial" panose="020B0604020202020204" pitchFamily="34" charset="0"/>
              </a:rPr>
              <a:t>period</a:t>
            </a:r>
            <a:r>
              <a:rPr lang="ru-RU" sz="2500" dirty="0" smtClean="0">
                <a:latin typeface="Arial" panose="020B0604020202020204" pitchFamily="34" charset="0"/>
                <a:cs typeface="Arial" panose="020B0604020202020204" pitchFamily="34" charset="0"/>
              </a:rPr>
              <a:t> </a:t>
            </a:r>
            <a:r>
              <a:rPr lang="ru-RU" sz="2500" dirty="0" err="1" smtClean="0">
                <a:latin typeface="Arial" panose="020B0604020202020204" pitchFamily="34" charset="0"/>
                <a:cs typeface="Arial" panose="020B0604020202020204" pitchFamily="34" charset="0"/>
              </a:rPr>
              <a:t>of</a:t>
            </a:r>
            <a:r>
              <a:rPr lang="ru-RU" sz="2500" dirty="0" smtClean="0">
                <a:latin typeface="Arial" panose="020B0604020202020204" pitchFamily="34" charset="0"/>
                <a:cs typeface="Arial" panose="020B0604020202020204" pitchFamily="34" charset="0"/>
              </a:rPr>
              <a:t> </a:t>
            </a:r>
            <a:r>
              <a:rPr lang="ru-RU" sz="2500" dirty="0" err="1" smtClean="0">
                <a:latin typeface="Arial" panose="020B0604020202020204" pitchFamily="34" charset="0"/>
                <a:cs typeface="Arial" panose="020B0604020202020204" pitchFamily="34" charset="0"/>
              </a:rPr>
              <a:t>time</a:t>
            </a:r>
            <a:r>
              <a:rPr lang="ru-RU" sz="2500" dirty="0" smtClean="0">
                <a:latin typeface="Arial" panose="020B0604020202020204" pitchFamily="34" charset="0"/>
                <a:cs typeface="Arial" panose="020B0604020202020204" pitchFamily="34" charset="0"/>
              </a:rPr>
              <a:t>.</a:t>
            </a:r>
          </a:p>
          <a:p>
            <a:endParaRPr lang="ru-RU" sz="2500" dirty="0" smtClean="0">
              <a:latin typeface="Arial" panose="020B0604020202020204" pitchFamily="34" charset="0"/>
              <a:cs typeface="Arial" panose="020B0604020202020204" pitchFamily="34" charset="0"/>
            </a:endParaRPr>
          </a:p>
          <a:p>
            <a:r>
              <a:rPr lang="ru-RU" sz="2500" dirty="0" smtClean="0">
                <a:latin typeface="Arial" panose="020B0604020202020204" pitchFamily="34" charset="0"/>
                <a:cs typeface="Arial" panose="020B0604020202020204" pitchFamily="34" charset="0"/>
              </a:rPr>
              <a:t>A </a:t>
            </a:r>
            <a:r>
              <a:rPr lang="ru-RU" sz="2500" dirty="0" err="1" smtClean="0">
                <a:latin typeface="Arial" panose="020B0604020202020204" pitchFamily="34" charset="0"/>
                <a:cs typeface="Arial" panose="020B0604020202020204" pitchFamily="34" charset="0"/>
              </a:rPr>
              <a:t>similar</a:t>
            </a:r>
            <a:r>
              <a:rPr lang="ru-RU" sz="2500" dirty="0" smtClean="0">
                <a:latin typeface="Arial" panose="020B0604020202020204" pitchFamily="34" charset="0"/>
                <a:cs typeface="Arial" panose="020B0604020202020204" pitchFamily="34" charset="0"/>
              </a:rPr>
              <a:t> </a:t>
            </a:r>
            <a:r>
              <a:rPr lang="ru-RU" sz="2500" dirty="0" err="1" smtClean="0">
                <a:latin typeface="Arial" panose="020B0604020202020204" pitchFamily="34" charset="0"/>
                <a:cs typeface="Arial" panose="020B0604020202020204" pitchFamily="34" charset="0"/>
              </a:rPr>
              <a:t>logic</a:t>
            </a:r>
            <a:r>
              <a:rPr lang="ru-RU" sz="2500" dirty="0" smtClean="0">
                <a:latin typeface="Arial" panose="020B0604020202020204" pitchFamily="34" charset="0"/>
                <a:cs typeface="Arial" panose="020B0604020202020204" pitchFamily="34" charset="0"/>
              </a:rPr>
              <a:t> </a:t>
            </a:r>
            <a:r>
              <a:rPr lang="ru-RU" sz="2500" dirty="0" err="1" smtClean="0">
                <a:latin typeface="Arial" panose="020B0604020202020204" pitchFamily="34" charset="0"/>
                <a:cs typeface="Arial" panose="020B0604020202020204" pitchFamily="34" charset="0"/>
              </a:rPr>
              <a:t>of</a:t>
            </a:r>
            <a:r>
              <a:rPr lang="ru-RU" sz="2500" dirty="0" smtClean="0">
                <a:latin typeface="Arial" panose="020B0604020202020204" pitchFamily="34" charset="0"/>
                <a:cs typeface="Arial" panose="020B0604020202020204" pitchFamily="34" charset="0"/>
              </a:rPr>
              <a:t> </a:t>
            </a:r>
            <a:r>
              <a:rPr lang="ru-RU" sz="2500" dirty="0" err="1" smtClean="0">
                <a:latin typeface="Arial" panose="020B0604020202020204" pitchFamily="34" charset="0"/>
                <a:cs typeface="Arial" panose="020B0604020202020204" pitchFamily="34" charset="0"/>
              </a:rPr>
              <a:t>reasoning</a:t>
            </a:r>
            <a:r>
              <a:rPr lang="ru-RU" sz="2500" dirty="0" smtClean="0">
                <a:latin typeface="Arial" panose="020B0604020202020204" pitchFamily="34" charset="0"/>
                <a:cs typeface="Arial" panose="020B0604020202020204" pitchFamily="34" charset="0"/>
              </a:rPr>
              <a:t> </a:t>
            </a:r>
            <a:r>
              <a:rPr lang="ru-RU" sz="2500" dirty="0" err="1" smtClean="0">
                <a:latin typeface="Arial" panose="020B0604020202020204" pitchFamily="34" charset="0"/>
                <a:cs typeface="Arial" panose="020B0604020202020204" pitchFamily="34" charset="0"/>
              </a:rPr>
              <a:t>applies</a:t>
            </a:r>
            <a:r>
              <a:rPr lang="ru-RU" sz="2500" dirty="0" smtClean="0">
                <a:latin typeface="Arial" panose="020B0604020202020204" pitchFamily="34" charset="0"/>
                <a:cs typeface="Arial" panose="020B0604020202020204" pitchFamily="34" charset="0"/>
              </a:rPr>
              <a:t> </a:t>
            </a:r>
            <a:r>
              <a:rPr lang="ru-RU" sz="2500" dirty="0" err="1" smtClean="0">
                <a:latin typeface="Arial" panose="020B0604020202020204" pitchFamily="34" charset="0"/>
                <a:cs typeface="Arial" panose="020B0604020202020204" pitchFamily="34" charset="0"/>
              </a:rPr>
              <a:t>to</a:t>
            </a:r>
            <a:r>
              <a:rPr lang="ru-RU" sz="2500" dirty="0" smtClean="0">
                <a:latin typeface="Arial" panose="020B0604020202020204" pitchFamily="34" charset="0"/>
                <a:cs typeface="Arial" panose="020B0604020202020204" pitchFamily="34" charset="0"/>
              </a:rPr>
              <a:t> </a:t>
            </a:r>
            <a:r>
              <a:rPr lang="ru-RU" sz="2500" dirty="0" err="1" smtClean="0">
                <a:latin typeface="Arial" panose="020B0604020202020204" pitchFamily="34" charset="0"/>
                <a:cs typeface="Arial" panose="020B0604020202020204" pitchFamily="34" charset="0"/>
              </a:rPr>
              <a:t>two</a:t>
            </a:r>
            <a:r>
              <a:rPr lang="ru-RU" sz="2500" dirty="0" smtClean="0">
                <a:latin typeface="Arial" panose="020B0604020202020204" pitchFamily="34" charset="0"/>
                <a:cs typeface="Arial" panose="020B0604020202020204" pitchFamily="34" charset="0"/>
              </a:rPr>
              <a:t> </a:t>
            </a:r>
            <a:r>
              <a:rPr lang="ru-RU" sz="2500" dirty="0" err="1" smtClean="0">
                <a:latin typeface="Arial" panose="020B0604020202020204" pitchFamily="34" charset="0"/>
                <a:cs typeface="Arial" panose="020B0604020202020204" pitchFamily="34" charset="0"/>
              </a:rPr>
              <a:t>other</a:t>
            </a:r>
            <a:r>
              <a:rPr lang="ru-RU" sz="2500" dirty="0" smtClean="0">
                <a:latin typeface="Arial" panose="020B0604020202020204" pitchFamily="34" charset="0"/>
                <a:cs typeface="Arial" panose="020B0604020202020204" pitchFamily="34" charset="0"/>
              </a:rPr>
              <a:t> </a:t>
            </a:r>
            <a:r>
              <a:rPr lang="ru-RU" sz="2500" dirty="0" err="1" smtClean="0">
                <a:latin typeface="Arial" panose="020B0604020202020204" pitchFamily="34" charset="0"/>
                <a:cs typeface="Arial" panose="020B0604020202020204" pitchFamily="34" charset="0"/>
              </a:rPr>
              <a:t>global</a:t>
            </a:r>
            <a:r>
              <a:rPr lang="ru-RU" sz="2500" dirty="0" smtClean="0">
                <a:latin typeface="Arial" panose="020B0604020202020204" pitchFamily="34" charset="0"/>
                <a:cs typeface="Arial" panose="020B0604020202020204" pitchFamily="34" charset="0"/>
              </a:rPr>
              <a:t> </a:t>
            </a:r>
            <a:r>
              <a:rPr lang="ru-RU" sz="2500" dirty="0" err="1" smtClean="0">
                <a:latin typeface="Arial" panose="020B0604020202020204" pitchFamily="34" charset="0"/>
                <a:cs typeface="Arial" panose="020B0604020202020204" pitchFamily="34" charset="0"/>
              </a:rPr>
              <a:t>political</a:t>
            </a:r>
            <a:r>
              <a:rPr lang="ru-RU" sz="2500" dirty="0" smtClean="0">
                <a:latin typeface="Arial" panose="020B0604020202020204" pitchFamily="34" charset="0"/>
                <a:cs typeface="Arial" panose="020B0604020202020204" pitchFamily="34" charset="0"/>
              </a:rPr>
              <a:t> </a:t>
            </a:r>
            <a:r>
              <a:rPr lang="ru-RU" sz="2500" dirty="0" err="1" smtClean="0">
                <a:latin typeface="Arial" panose="020B0604020202020204" pitchFamily="34" charset="0"/>
                <a:cs typeface="Arial" panose="020B0604020202020204" pitchFamily="34" charset="0"/>
              </a:rPr>
              <a:t>processes</a:t>
            </a:r>
            <a:r>
              <a:rPr lang="ru-RU" sz="2500" dirty="0" smtClean="0">
                <a:latin typeface="Arial" panose="020B0604020202020204" pitchFamily="34" charset="0"/>
                <a:cs typeface="Arial" panose="020B0604020202020204" pitchFamily="34" charset="0"/>
              </a:rPr>
              <a:t>. </a:t>
            </a:r>
            <a:r>
              <a:rPr lang="ru-RU" sz="2500" dirty="0" err="1" smtClean="0">
                <a:latin typeface="Arial" panose="020B0604020202020204" pitchFamily="34" charset="0"/>
                <a:cs typeface="Arial" panose="020B0604020202020204" pitchFamily="34" charset="0"/>
              </a:rPr>
              <a:t>Although</a:t>
            </a:r>
            <a:r>
              <a:rPr lang="ru-RU" sz="2500" dirty="0" smtClean="0">
                <a:latin typeface="Arial" panose="020B0604020202020204" pitchFamily="34" charset="0"/>
                <a:cs typeface="Arial" panose="020B0604020202020204" pitchFamily="34" charset="0"/>
              </a:rPr>
              <a:t> </a:t>
            </a:r>
            <a:r>
              <a:rPr lang="ru-RU" sz="2500" dirty="0" err="1" smtClean="0">
                <a:latin typeface="Arial" panose="020B0604020202020204" pitchFamily="34" charset="0"/>
                <a:cs typeface="Arial" panose="020B0604020202020204" pitchFamily="34" charset="0"/>
              </a:rPr>
              <a:t>the</a:t>
            </a:r>
            <a:r>
              <a:rPr lang="ru-RU" sz="2500" dirty="0" smtClean="0">
                <a:latin typeface="Arial" panose="020B0604020202020204" pitchFamily="34" charset="0"/>
                <a:cs typeface="Arial" panose="020B0604020202020204" pitchFamily="34" charset="0"/>
              </a:rPr>
              <a:t> </a:t>
            </a:r>
            <a:r>
              <a:rPr lang="ru-RU" sz="2500" dirty="0" err="1" smtClean="0">
                <a:latin typeface="Arial" panose="020B0604020202020204" pitchFamily="34" charset="0"/>
                <a:cs typeface="Arial" panose="020B0604020202020204" pitchFamily="34" charset="0"/>
              </a:rPr>
              <a:t>processes</a:t>
            </a:r>
            <a:r>
              <a:rPr lang="ru-RU" sz="2500" dirty="0" smtClean="0">
                <a:latin typeface="Arial" panose="020B0604020202020204" pitchFamily="34" charset="0"/>
                <a:cs typeface="Arial" panose="020B0604020202020204" pitchFamily="34" charset="0"/>
              </a:rPr>
              <a:t> </a:t>
            </a:r>
            <a:r>
              <a:rPr lang="ru-RU" sz="2500" dirty="0" err="1" smtClean="0">
                <a:latin typeface="Arial" panose="020B0604020202020204" pitchFamily="34" charset="0"/>
                <a:cs typeface="Arial" panose="020B0604020202020204" pitchFamily="34" charset="0"/>
              </a:rPr>
              <a:t>of</a:t>
            </a:r>
            <a:r>
              <a:rPr lang="ru-RU" sz="2500" dirty="0" smtClean="0">
                <a:latin typeface="Arial" panose="020B0604020202020204" pitchFamily="34" charset="0"/>
                <a:cs typeface="Arial" panose="020B0604020202020204" pitchFamily="34" charset="0"/>
              </a:rPr>
              <a:t> </a:t>
            </a:r>
            <a:r>
              <a:rPr lang="ru-RU" sz="2500" dirty="0" err="1" smtClean="0">
                <a:latin typeface="Arial" panose="020B0604020202020204" pitchFamily="34" charset="0"/>
                <a:cs typeface="Arial" panose="020B0604020202020204" pitchFamily="34" charset="0"/>
              </a:rPr>
              <a:t>integration</a:t>
            </a:r>
            <a:r>
              <a:rPr lang="ru-RU" sz="2500" dirty="0" smtClean="0">
                <a:latin typeface="Arial" panose="020B0604020202020204" pitchFamily="34" charset="0"/>
                <a:cs typeface="Arial" panose="020B0604020202020204" pitchFamily="34" charset="0"/>
              </a:rPr>
              <a:t> </a:t>
            </a:r>
            <a:r>
              <a:rPr lang="ru-RU" sz="2500" dirty="0" err="1" smtClean="0">
                <a:latin typeface="Arial" panose="020B0604020202020204" pitchFamily="34" charset="0"/>
                <a:cs typeface="Arial" panose="020B0604020202020204" pitchFamily="34" charset="0"/>
              </a:rPr>
              <a:t>and</a:t>
            </a:r>
            <a:r>
              <a:rPr lang="ru-RU" sz="2500" dirty="0" smtClean="0">
                <a:latin typeface="Arial" panose="020B0604020202020204" pitchFamily="34" charset="0"/>
                <a:cs typeface="Arial" panose="020B0604020202020204" pitchFamily="34" charset="0"/>
              </a:rPr>
              <a:t> </a:t>
            </a:r>
            <a:r>
              <a:rPr lang="ru-RU" sz="2500" dirty="0" err="1" smtClean="0">
                <a:latin typeface="Arial" panose="020B0604020202020204" pitchFamily="34" charset="0"/>
                <a:cs typeface="Arial" panose="020B0604020202020204" pitchFamily="34" charset="0"/>
              </a:rPr>
              <a:t>disintegration</a:t>
            </a:r>
            <a:r>
              <a:rPr lang="ru-RU" sz="2500" dirty="0" smtClean="0">
                <a:latin typeface="Arial" panose="020B0604020202020204" pitchFamily="34" charset="0"/>
                <a:cs typeface="Arial" panose="020B0604020202020204" pitchFamily="34" charset="0"/>
              </a:rPr>
              <a:t>, </a:t>
            </a:r>
            <a:r>
              <a:rPr lang="ru-RU" sz="2500" dirty="0" err="1" smtClean="0">
                <a:latin typeface="Arial" panose="020B0604020202020204" pitchFamily="34" charset="0"/>
                <a:cs typeface="Arial" panose="020B0604020202020204" pitchFamily="34" charset="0"/>
              </a:rPr>
              <a:t>as</a:t>
            </a:r>
            <a:r>
              <a:rPr lang="ru-RU" sz="2500" dirty="0" smtClean="0">
                <a:latin typeface="Arial" panose="020B0604020202020204" pitchFamily="34" charset="0"/>
                <a:cs typeface="Arial" panose="020B0604020202020204" pitchFamily="34" charset="0"/>
              </a:rPr>
              <a:t> </a:t>
            </a:r>
            <a:r>
              <a:rPr lang="ru-RU" sz="2500" dirty="0" err="1" smtClean="0">
                <a:latin typeface="Arial" panose="020B0604020202020204" pitchFamily="34" charset="0"/>
                <a:cs typeface="Arial" panose="020B0604020202020204" pitchFamily="34" charset="0"/>
              </a:rPr>
              <a:t>well</a:t>
            </a:r>
            <a:r>
              <a:rPr lang="ru-RU" sz="2500" dirty="0" smtClean="0">
                <a:latin typeface="Arial" panose="020B0604020202020204" pitchFamily="34" charset="0"/>
                <a:cs typeface="Arial" panose="020B0604020202020204" pitchFamily="34" charset="0"/>
              </a:rPr>
              <a:t> </a:t>
            </a:r>
            <a:r>
              <a:rPr lang="ru-RU" sz="2500" dirty="0" err="1" smtClean="0">
                <a:latin typeface="Arial" panose="020B0604020202020204" pitchFamily="34" charset="0"/>
                <a:cs typeface="Arial" panose="020B0604020202020204" pitchFamily="34" charset="0"/>
              </a:rPr>
              <a:t>as</a:t>
            </a:r>
            <a:r>
              <a:rPr lang="ru-RU" sz="2500" dirty="0" smtClean="0">
                <a:latin typeface="Arial" panose="020B0604020202020204" pitchFamily="34" charset="0"/>
                <a:cs typeface="Arial" panose="020B0604020202020204" pitchFamily="34" charset="0"/>
              </a:rPr>
              <a:t> </a:t>
            </a:r>
            <a:r>
              <a:rPr lang="ru-RU" sz="2500" dirty="0" err="1" smtClean="0">
                <a:latin typeface="Arial" panose="020B0604020202020204" pitchFamily="34" charset="0"/>
                <a:cs typeface="Arial" panose="020B0604020202020204" pitchFamily="34" charset="0"/>
              </a:rPr>
              <a:t>democratization</a:t>
            </a:r>
            <a:r>
              <a:rPr lang="ru-RU" sz="2500" dirty="0" smtClean="0">
                <a:latin typeface="Arial" panose="020B0604020202020204" pitchFamily="34" charset="0"/>
                <a:cs typeface="Arial" panose="020B0604020202020204" pitchFamily="34" charset="0"/>
              </a:rPr>
              <a:t> </a:t>
            </a:r>
            <a:r>
              <a:rPr lang="ru-RU" sz="2500" dirty="0" err="1" smtClean="0">
                <a:latin typeface="Arial" panose="020B0604020202020204" pitchFamily="34" charset="0"/>
                <a:cs typeface="Arial" panose="020B0604020202020204" pitchFamily="34" charset="0"/>
              </a:rPr>
              <a:t>and</a:t>
            </a:r>
            <a:r>
              <a:rPr lang="ru-RU" sz="2500" dirty="0" smtClean="0">
                <a:latin typeface="Arial" panose="020B0604020202020204" pitchFamily="34" charset="0"/>
                <a:cs typeface="Arial" panose="020B0604020202020204" pitchFamily="34" charset="0"/>
              </a:rPr>
              <a:t> </a:t>
            </a:r>
            <a:r>
              <a:rPr lang="ru-RU" sz="2500" dirty="0" err="1" smtClean="0">
                <a:latin typeface="Arial" panose="020B0604020202020204" pitchFamily="34" charset="0"/>
                <a:cs typeface="Arial" panose="020B0604020202020204" pitchFamily="34" charset="0"/>
              </a:rPr>
              <a:t>the</a:t>
            </a:r>
            <a:r>
              <a:rPr lang="ru-RU" sz="2500" dirty="0" smtClean="0">
                <a:latin typeface="Arial" panose="020B0604020202020204" pitchFamily="34" charset="0"/>
                <a:cs typeface="Arial" panose="020B0604020202020204" pitchFamily="34" charset="0"/>
              </a:rPr>
              <a:t> </a:t>
            </a:r>
            <a:r>
              <a:rPr lang="ru-RU" sz="2500" dirty="0" err="1" smtClean="0">
                <a:latin typeface="Arial" panose="020B0604020202020204" pitchFamily="34" charset="0"/>
                <a:cs typeface="Arial" panose="020B0604020202020204" pitchFamily="34" charset="0"/>
              </a:rPr>
              <a:t>formation</a:t>
            </a:r>
            <a:r>
              <a:rPr lang="ru-RU" sz="2500" dirty="0" smtClean="0">
                <a:latin typeface="Arial" panose="020B0604020202020204" pitchFamily="34" charset="0"/>
                <a:cs typeface="Arial" panose="020B0604020202020204" pitchFamily="34" charset="0"/>
              </a:rPr>
              <a:t> </a:t>
            </a:r>
            <a:r>
              <a:rPr lang="ru-RU" sz="2500" dirty="0" err="1" smtClean="0">
                <a:latin typeface="Arial" panose="020B0604020202020204" pitchFamily="34" charset="0"/>
                <a:cs typeface="Arial" panose="020B0604020202020204" pitchFamily="34" charset="0"/>
              </a:rPr>
              <a:t>of</a:t>
            </a:r>
            <a:r>
              <a:rPr lang="ru-RU" sz="2500" dirty="0" smtClean="0">
                <a:latin typeface="Arial" panose="020B0604020202020204" pitchFamily="34" charset="0"/>
                <a:cs typeface="Arial" panose="020B0604020202020204" pitchFamily="34" charset="0"/>
              </a:rPr>
              <a:t> </a:t>
            </a:r>
            <a:r>
              <a:rPr lang="ru-RU" sz="2500" dirty="0" err="1" smtClean="0">
                <a:latin typeface="Arial" panose="020B0604020202020204" pitchFamily="34" charset="0"/>
                <a:cs typeface="Arial" panose="020B0604020202020204" pitchFamily="34" charset="0"/>
              </a:rPr>
              <a:t>authoritarian</a:t>
            </a:r>
            <a:r>
              <a:rPr lang="ru-RU" sz="2500" dirty="0" smtClean="0">
                <a:latin typeface="Arial" panose="020B0604020202020204" pitchFamily="34" charset="0"/>
                <a:cs typeface="Arial" panose="020B0604020202020204" pitchFamily="34" charset="0"/>
              </a:rPr>
              <a:t> </a:t>
            </a:r>
            <a:r>
              <a:rPr lang="ru-RU" sz="2500" dirty="0" err="1" smtClean="0">
                <a:latin typeface="Arial" panose="020B0604020202020204" pitchFamily="34" charset="0"/>
                <a:cs typeface="Arial" panose="020B0604020202020204" pitchFamily="34" charset="0"/>
              </a:rPr>
              <a:t>regimes</a:t>
            </a:r>
            <a:r>
              <a:rPr lang="ru-RU" sz="2500" dirty="0" smtClean="0">
                <a:latin typeface="Arial" panose="020B0604020202020204" pitchFamily="34" charset="0"/>
                <a:cs typeface="Arial" panose="020B0604020202020204" pitchFamily="34" charset="0"/>
              </a:rPr>
              <a:t>, </a:t>
            </a:r>
            <a:r>
              <a:rPr lang="ru-RU" sz="2500" dirty="0" err="1" smtClean="0">
                <a:latin typeface="Arial" panose="020B0604020202020204" pitchFamily="34" charset="0"/>
                <a:cs typeface="Arial" panose="020B0604020202020204" pitchFamily="34" charset="0"/>
              </a:rPr>
              <a:t>are</a:t>
            </a:r>
            <a:r>
              <a:rPr lang="ru-RU" sz="2500" dirty="0" smtClean="0">
                <a:latin typeface="Arial" panose="020B0604020202020204" pitchFamily="34" charset="0"/>
                <a:cs typeface="Arial" panose="020B0604020202020204" pitchFamily="34" charset="0"/>
              </a:rPr>
              <a:t> </a:t>
            </a:r>
            <a:r>
              <a:rPr lang="ru-RU" sz="2500" dirty="0" err="1" smtClean="0">
                <a:latin typeface="Arial" panose="020B0604020202020204" pitchFamily="34" charset="0"/>
                <a:cs typeface="Arial" panose="020B0604020202020204" pitchFamily="34" charset="0"/>
              </a:rPr>
              <a:t>not</a:t>
            </a:r>
            <a:r>
              <a:rPr lang="ru-RU" sz="2500" dirty="0" smtClean="0">
                <a:latin typeface="Arial" panose="020B0604020202020204" pitchFamily="34" charset="0"/>
                <a:cs typeface="Arial" panose="020B0604020202020204" pitchFamily="34" charset="0"/>
              </a:rPr>
              <a:t> </a:t>
            </a:r>
            <a:r>
              <a:rPr lang="ru-RU" sz="2500" dirty="0" err="1" smtClean="0">
                <a:latin typeface="Arial" panose="020B0604020202020204" pitchFamily="34" charset="0"/>
                <a:cs typeface="Arial" panose="020B0604020202020204" pitchFamily="34" charset="0"/>
              </a:rPr>
              <a:t>so</a:t>
            </a:r>
            <a:r>
              <a:rPr lang="ru-RU" sz="2500" dirty="0" smtClean="0">
                <a:latin typeface="Arial" panose="020B0604020202020204" pitchFamily="34" charset="0"/>
                <a:cs typeface="Arial" panose="020B0604020202020204" pitchFamily="34" charset="0"/>
              </a:rPr>
              <a:t> </a:t>
            </a:r>
            <a:r>
              <a:rPr lang="ru-RU" sz="2500" dirty="0" err="1" smtClean="0">
                <a:latin typeface="Arial" panose="020B0604020202020204" pitchFamily="34" charset="0"/>
                <a:cs typeface="Arial" panose="020B0604020202020204" pitchFamily="34" charset="0"/>
              </a:rPr>
              <a:t>easy</a:t>
            </a:r>
            <a:r>
              <a:rPr lang="ru-RU" sz="2500" dirty="0" smtClean="0">
                <a:latin typeface="Arial" panose="020B0604020202020204" pitchFamily="34" charset="0"/>
                <a:cs typeface="Arial" panose="020B0604020202020204" pitchFamily="34" charset="0"/>
              </a:rPr>
              <a:t> </a:t>
            </a:r>
            <a:r>
              <a:rPr lang="ru-RU" sz="2500" dirty="0" err="1" smtClean="0">
                <a:latin typeface="Arial" panose="020B0604020202020204" pitchFamily="34" charset="0"/>
                <a:cs typeface="Arial" panose="020B0604020202020204" pitchFamily="34" charset="0"/>
              </a:rPr>
              <a:t>to</a:t>
            </a:r>
            <a:r>
              <a:rPr lang="ru-RU" sz="2500" dirty="0" smtClean="0">
                <a:latin typeface="Arial" panose="020B0604020202020204" pitchFamily="34" charset="0"/>
                <a:cs typeface="Arial" panose="020B0604020202020204" pitchFamily="34" charset="0"/>
              </a:rPr>
              <a:t> </a:t>
            </a:r>
            <a:r>
              <a:rPr lang="ru-RU" sz="2500" dirty="0" err="1" smtClean="0">
                <a:latin typeface="Arial" panose="020B0604020202020204" pitchFamily="34" charset="0"/>
                <a:cs typeface="Arial" panose="020B0604020202020204" pitchFamily="34" charset="0"/>
              </a:rPr>
              <a:t>measure</a:t>
            </a:r>
            <a:r>
              <a:rPr lang="ru-RU" sz="2500" dirty="0" smtClean="0">
                <a:latin typeface="Arial" panose="020B0604020202020204" pitchFamily="34" charset="0"/>
                <a:cs typeface="Arial" panose="020B0604020202020204" pitchFamily="34" charset="0"/>
              </a:rPr>
              <a:t>.</a:t>
            </a:r>
            <a:endParaRPr lang="ru-RU" sz="25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61042929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97814" y="353695"/>
            <a:ext cx="7948371" cy="492443"/>
          </a:xfrm>
        </p:spPr>
        <p:txBody>
          <a:bodyPr/>
          <a:lstStyle/>
          <a:p>
            <a:pPr algn="ctr"/>
            <a:r>
              <a:rPr lang="en-US" dirty="0"/>
              <a:t>Globalization and isolationism.</a:t>
            </a:r>
            <a:endParaRPr lang="ru-RU" dirty="0"/>
          </a:p>
        </p:txBody>
      </p:sp>
      <p:sp>
        <p:nvSpPr>
          <p:cNvPr id="3" name="Текст 2"/>
          <p:cNvSpPr>
            <a:spLocks noGrp="1"/>
          </p:cNvSpPr>
          <p:nvPr>
            <p:ph type="body" idx="1"/>
          </p:nvPr>
        </p:nvSpPr>
        <p:spPr>
          <a:xfrm>
            <a:off x="304801" y="1219200"/>
            <a:ext cx="8534400" cy="4739759"/>
          </a:xfrm>
        </p:spPr>
        <p:txBody>
          <a:bodyPr/>
          <a:lstStyle/>
          <a:p>
            <a:r>
              <a:rPr lang="en-US" sz="2200" dirty="0" smtClean="0">
                <a:latin typeface="Arial" panose="020B0604020202020204" pitchFamily="34" charset="0"/>
                <a:cs typeface="Arial" panose="020B0604020202020204" pitchFamily="34" charset="0"/>
              </a:rPr>
              <a:t>The </a:t>
            </a:r>
            <a:r>
              <a:rPr lang="en-US" sz="2200" dirty="0">
                <a:latin typeface="Arial" panose="020B0604020202020204" pitchFamily="34" charset="0"/>
                <a:cs typeface="Arial" panose="020B0604020202020204" pitchFamily="34" charset="0"/>
              </a:rPr>
              <a:t>concept of "globalization" has become firmly established not only in scientific, but also in popular literature. All this has led to the fact that globalization has become one of the most discussed and at the same time the least strictly defined phenomena, and the term itself often has a strong emotional connotation.</a:t>
            </a:r>
          </a:p>
          <a:p>
            <a:endParaRPr lang="en-US" sz="2200" dirty="0">
              <a:latin typeface="Arial" panose="020B0604020202020204" pitchFamily="34" charset="0"/>
              <a:cs typeface="Arial" panose="020B0604020202020204" pitchFamily="34" charset="0"/>
            </a:endParaRPr>
          </a:p>
          <a:p>
            <a:r>
              <a:rPr lang="en-US" sz="2200" dirty="0">
                <a:latin typeface="Arial" panose="020B0604020202020204" pitchFamily="34" charset="0"/>
                <a:cs typeface="Arial" panose="020B0604020202020204" pitchFamily="34" charset="0"/>
              </a:rPr>
              <a:t>Economists were the first to talk about globalization, paying attention to the formation of a single world market. Transnational cooperation, which began in the economic sphere, subsequently covered almost all areas of human activity. To a large extent, this process was facilitated by a new stage of the scientific and technological revolution (the development of information and communication technologies, which, according to J. </a:t>
            </a:r>
            <a:r>
              <a:rPr lang="en-US" sz="2200" dirty="0" err="1">
                <a:latin typeface="Arial" panose="020B0604020202020204" pitchFamily="34" charset="0"/>
                <a:cs typeface="Arial" panose="020B0604020202020204" pitchFamily="34" charset="0"/>
              </a:rPr>
              <a:t>Rosenau</a:t>
            </a:r>
            <a:r>
              <a:rPr lang="en-US" sz="2200" dirty="0">
                <a:latin typeface="Arial" panose="020B0604020202020204" pitchFamily="34" charset="0"/>
                <a:cs typeface="Arial" panose="020B0604020202020204" pitchFamily="34" charset="0"/>
              </a:rPr>
              <a:t>, "let globalization off the leash").</a:t>
            </a:r>
            <a:endParaRPr lang="ru-RU" sz="22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04681764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304800" y="197346"/>
            <a:ext cx="8610600" cy="6370975"/>
          </a:xfrm>
          <a:prstGeom prst="rect">
            <a:avLst/>
          </a:prstGeom>
        </p:spPr>
        <p:txBody>
          <a:bodyPr wrap="square">
            <a:spAutoFit/>
          </a:bodyPr>
          <a:lstStyle/>
          <a:p>
            <a:r>
              <a:rPr lang="ru-RU" sz="2400" dirty="0" err="1" smtClean="0">
                <a:latin typeface="Arial" panose="020B0604020202020204" pitchFamily="34" charset="0"/>
                <a:cs typeface="Arial" panose="020B0604020202020204" pitchFamily="34" charset="0"/>
              </a:rPr>
              <a:t>Globalization</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is</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an</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ambiguous</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and</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contradictory</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phenomenon</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which</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brings</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with</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it</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both</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positive</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and</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negative</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consequences</a:t>
            </a:r>
            <a:r>
              <a:rPr lang="ru-RU" sz="2400" dirty="0" smtClean="0">
                <a:latin typeface="Arial" panose="020B0604020202020204" pitchFamily="34" charset="0"/>
                <a:cs typeface="Arial" panose="020B0604020202020204" pitchFamily="34" charset="0"/>
              </a:rPr>
              <a:t>. </a:t>
            </a:r>
            <a:endParaRPr lang="en-US" sz="2400" dirty="0" smtClean="0">
              <a:latin typeface="Arial" panose="020B0604020202020204" pitchFamily="34" charset="0"/>
              <a:cs typeface="Arial" panose="020B0604020202020204" pitchFamily="34" charset="0"/>
            </a:endParaRPr>
          </a:p>
          <a:p>
            <a:r>
              <a:rPr lang="ru-RU" sz="2400" dirty="0" err="1" smtClean="0">
                <a:latin typeface="Arial" panose="020B0604020202020204" pitchFamily="34" charset="0"/>
                <a:cs typeface="Arial" panose="020B0604020202020204" pitchFamily="34" charset="0"/>
              </a:rPr>
              <a:t>Thus</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by</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providing</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for</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example</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huge</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opportunities</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for</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communication</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between</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various</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professional</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associations</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it</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also</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allows</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for</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the</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intensification</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of</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the</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activities</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of</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drug</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trafficking</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terrorist</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organizations</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and</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organizations</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engaged</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in</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illegal</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arms</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trade</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etc</a:t>
            </a:r>
            <a:r>
              <a:rPr lang="ru-RU" sz="2400" dirty="0" smtClean="0">
                <a:latin typeface="Arial" panose="020B0604020202020204" pitchFamily="34" charset="0"/>
                <a:cs typeface="Arial" panose="020B0604020202020204" pitchFamily="34" charset="0"/>
              </a:rPr>
              <a:t>. </a:t>
            </a:r>
            <a:endParaRPr lang="en-US" sz="2400" dirty="0" smtClean="0">
              <a:latin typeface="Arial" panose="020B0604020202020204" pitchFamily="34" charset="0"/>
              <a:cs typeface="Arial" panose="020B0604020202020204" pitchFamily="34" charset="0"/>
            </a:endParaRPr>
          </a:p>
          <a:p>
            <a:r>
              <a:rPr lang="ru-RU" sz="2400" dirty="0" err="1" smtClean="0">
                <a:latin typeface="Arial" panose="020B0604020202020204" pitchFamily="34" charset="0"/>
                <a:cs typeface="Arial" panose="020B0604020202020204" pitchFamily="34" charset="0"/>
              </a:rPr>
              <a:t>Often</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the</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least</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developed</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regions</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the</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least</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prosperous</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social</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strata</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are</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inaccessible</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to</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the</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positive</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fruits</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of</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globalization</a:t>
            </a:r>
            <a:r>
              <a:rPr lang="ru-RU" sz="2400" dirty="0" smtClean="0">
                <a:latin typeface="Arial" panose="020B0604020202020204" pitchFamily="34" charset="0"/>
                <a:cs typeface="Arial" panose="020B0604020202020204" pitchFamily="34" charset="0"/>
              </a:rPr>
              <a:t>. </a:t>
            </a:r>
            <a:endParaRPr lang="en-US" sz="2400" dirty="0" smtClean="0">
              <a:latin typeface="Arial" panose="020B0604020202020204" pitchFamily="34" charset="0"/>
              <a:cs typeface="Arial" panose="020B0604020202020204" pitchFamily="34" charset="0"/>
            </a:endParaRPr>
          </a:p>
          <a:p>
            <a:r>
              <a:rPr lang="ru-RU" sz="2400" dirty="0" err="1" smtClean="0">
                <a:latin typeface="Arial" panose="020B0604020202020204" pitchFamily="34" charset="0"/>
                <a:cs typeface="Arial" panose="020B0604020202020204" pitchFamily="34" charset="0"/>
              </a:rPr>
              <a:t>Developed</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countries</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and</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well-off</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segments</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of</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the</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population</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have</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their</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own</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problems</a:t>
            </a:r>
            <a:r>
              <a:rPr lang="ru-RU" sz="2400" dirty="0" smtClean="0">
                <a:latin typeface="Arial" panose="020B0604020202020204" pitchFamily="34" charset="0"/>
                <a:cs typeface="Arial" panose="020B0604020202020204" pitchFamily="34" charset="0"/>
              </a:rPr>
              <a:t>. </a:t>
            </a:r>
            <a:endParaRPr lang="en-US" sz="2400" dirty="0" smtClean="0">
              <a:latin typeface="Arial" panose="020B0604020202020204" pitchFamily="34" charset="0"/>
              <a:cs typeface="Arial" panose="020B0604020202020204" pitchFamily="34" charset="0"/>
            </a:endParaRPr>
          </a:p>
          <a:p>
            <a:r>
              <a:rPr lang="ru-RU" sz="2400" dirty="0" err="1" smtClean="0">
                <a:latin typeface="Arial" panose="020B0604020202020204" pitchFamily="34" charset="0"/>
                <a:cs typeface="Arial" panose="020B0604020202020204" pitchFamily="34" charset="0"/>
              </a:rPr>
              <a:t>High</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rates</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of</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activity</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huge</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amounts</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of</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information</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an</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increase</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in</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the</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price</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of</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error</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an</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error</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for</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example</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by</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an</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operator</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an</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air</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traffic</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controller</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can</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cost</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hundreds</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or</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more</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human</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lives</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lead</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to</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psychological</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overload</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depression</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and</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an</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increase</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in</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mental</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illness</a:t>
            </a:r>
            <a:r>
              <a:rPr lang="ru-RU" sz="2400" dirty="0" smtClean="0">
                <a:latin typeface="Arial" panose="020B0604020202020204" pitchFamily="34" charset="0"/>
                <a:cs typeface="Arial" panose="020B0604020202020204" pitchFamily="34" charset="0"/>
              </a:rPr>
              <a:t>.</a:t>
            </a:r>
            <a:endParaRPr lang="ru-RU"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25181993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549739" y="2425174"/>
            <a:ext cx="6922297" cy="646331"/>
          </a:xfrm>
          <a:prstGeom prst="rect">
            <a:avLst/>
          </a:prstGeom>
          <a:noFill/>
        </p:spPr>
        <p:txBody>
          <a:bodyPr wrap="square" rtlCol="0">
            <a:spAutoFit/>
          </a:bodyPr>
          <a:lstStyle/>
          <a:p>
            <a:r>
              <a:rPr lang="en-US" sz="3600" b="1" dirty="0">
                <a:latin typeface="Arial" panose="020B0604020202020204" pitchFamily="34" charset="0"/>
                <a:cs typeface="Arial" panose="020B0604020202020204" pitchFamily="34" charset="0"/>
              </a:rPr>
              <a:t>Political systems and regimes</a:t>
            </a:r>
            <a:endParaRPr lang="ru-RU" sz="3600" b="1" dirty="0">
              <a:latin typeface="Arial" panose="020B0604020202020204" pitchFamily="34" charset="0"/>
              <a:cs typeface="Arial" panose="020B0604020202020204" pitchFamily="34" charset="0"/>
            </a:endParaRPr>
          </a:p>
        </p:txBody>
      </p:sp>
      <p:sp>
        <p:nvSpPr>
          <p:cNvPr id="6" name="TextBox 5"/>
          <p:cNvSpPr txBox="1"/>
          <p:nvPr/>
        </p:nvSpPr>
        <p:spPr>
          <a:xfrm>
            <a:off x="2051720" y="3624655"/>
            <a:ext cx="6264696" cy="1569660"/>
          </a:xfrm>
          <a:prstGeom prst="rect">
            <a:avLst/>
          </a:prstGeom>
          <a:noFill/>
        </p:spPr>
        <p:txBody>
          <a:bodyPr wrap="square" rtlCol="0">
            <a:spAutoFit/>
          </a:bodyPr>
          <a:lstStyle/>
          <a:p>
            <a:r>
              <a:rPr lang="en-US" sz="3200" b="1" dirty="0">
                <a:solidFill>
                  <a:srgbClr val="0070C0"/>
                </a:solidFill>
                <a:latin typeface="Arial" panose="020B0604020202020204" pitchFamily="34" charset="0"/>
              </a:rPr>
              <a:t>Lecture</a:t>
            </a:r>
            <a:r>
              <a:rPr lang="ru-RU" sz="3200" b="1" dirty="0">
                <a:solidFill>
                  <a:srgbClr val="0070C0"/>
                </a:solidFill>
                <a:latin typeface="Arial" panose="020B0604020202020204" pitchFamily="34" charset="0"/>
              </a:rPr>
              <a:t> </a:t>
            </a:r>
            <a:r>
              <a:rPr lang="ru-RU" sz="3200" b="1" dirty="0" smtClean="0">
                <a:solidFill>
                  <a:srgbClr val="0070C0"/>
                </a:solidFill>
                <a:latin typeface="Arial" panose="020B0604020202020204" pitchFamily="34" charset="0"/>
              </a:rPr>
              <a:t>1</a:t>
            </a:r>
            <a:r>
              <a:rPr lang="en-US" sz="3200" b="1" dirty="0">
                <a:solidFill>
                  <a:srgbClr val="0070C0"/>
                </a:solidFill>
                <a:latin typeface="Arial" panose="020B0604020202020204" pitchFamily="34" charset="0"/>
              </a:rPr>
              <a:t>3</a:t>
            </a:r>
            <a:endParaRPr lang="ru-RU" sz="3200" b="1" dirty="0">
              <a:solidFill>
                <a:srgbClr val="0070C0"/>
              </a:solidFill>
              <a:latin typeface="Arial" panose="020B0604020202020204" pitchFamily="34" charset="0"/>
            </a:endParaRPr>
          </a:p>
          <a:p>
            <a:r>
              <a:rPr lang="en-US" sz="3200" dirty="0">
                <a:latin typeface="Arial" panose="020B0604020202020204" pitchFamily="34" charset="0"/>
                <a:cs typeface="Arial" panose="020B0604020202020204" pitchFamily="34" charset="0"/>
              </a:rPr>
              <a:t>Main tendencies of development of political systems of the world</a:t>
            </a:r>
            <a:endParaRPr lang="ru-RU" sz="49600" dirty="0">
              <a:latin typeface="Arial" panose="020B0604020202020204" pitchFamily="34" charset="0"/>
              <a:cs typeface="Arial" panose="020B0604020202020204" pitchFamily="34" charset="0"/>
            </a:endParaRPr>
          </a:p>
        </p:txBody>
      </p:sp>
      <p:pic>
        <p:nvPicPr>
          <p:cNvPr id="5" name="Рисунок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39552" y="1249934"/>
            <a:ext cx="1214607" cy="1098947"/>
          </a:xfrm>
          <a:prstGeom prst="rect">
            <a:avLst/>
          </a:prstGeom>
        </p:spPr>
      </p:pic>
    </p:spTree>
    <p:extLst>
      <p:ext uri="{BB962C8B-B14F-4D97-AF65-F5344CB8AC3E}">
        <p14:creationId xmlns:p14="http://schemas.microsoft.com/office/powerpoint/2010/main" val="175017093"/>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28600" y="304800"/>
            <a:ext cx="8686800" cy="6124754"/>
          </a:xfrm>
          <a:prstGeom prst="rect">
            <a:avLst/>
          </a:prstGeom>
        </p:spPr>
        <p:txBody>
          <a:bodyPr wrap="square">
            <a:spAutoFit/>
          </a:bodyPr>
          <a:lstStyle/>
          <a:p>
            <a:r>
              <a:rPr lang="ru-RU" sz="2800" dirty="0" err="1" smtClean="0">
                <a:latin typeface="Arial" panose="020B0604020202020204" pitchFamily="34" charset="0"/>
                <a:cs typeface="Arial" panose="020B0604020202020204" pitchFamily="34" charset="0"/>
              </a:rPr>
              <a:t>The</a:t>
            </a:r>
            <a:r>
              <a:rPr lang="ru-RU" sz="2800" dirty="0" smtClean="0">
                <a:latin typeface="Arial" panose="020B0604020202020204" pitchFamily="34" charset="0"/>
                <a:cs typeface="Arial" panose="020B0604020202020204" pitchFamily="34" charset="0"/>
              </a:rPr>
              <a:t> </a:t>
            </a:r>
            <a:r>
              <a:rPr lang="ru-RU" sz="2800" dirty="0" err="1" smtClean="0">
                <a:latin typeface="Arial" panose="020B0604020202020204" pitchFamily="34" charset="0"/>
                <a:cs typeface="Arial" panose="020B0604020202020204" pitchFamily="34" charset="0"/>
              </a:rPr>
              <a:t>unevenness</a:t>
            </a:r>
            <a:r>
              <a:rPr lang="ru-RU" sz="2800" dirty="0" smtClean="0">
                <a:latin typeface="Arial" panose="020B0604020202020204" pitchFamily="34" charset="0"/>
                <a:cs typeface="Arial" panose="020B0604020202020204" pitchFamily="34" charset="0"/>
              </a:rPr>
              <a:t> </a:t>
            </a:r>
            <a:r>
              <a:rPr lang="ru-RU" sz="2800" dirty="0" err="1" smtClean="0">
                <a:latin typeface="Arial" panose="020B0604020202020204" pitchFamily="34" charset="0"/>
                <a:cs typeface="Arial" panose="020B0604020202020204" pitchFamily="34" charset="0"/>
              </a:rPr>
              <a:t>of</a:t>
            </a:r>
            <a:r>
              <a:rPr lang="ru-RU" sz="2800" dirty="0" smtClean="0">
                <a:latin typeface="Arial" panose="020B0604020202020204" pitchFamily="34" charset="0"/>
                <a:cs typeface="Arial" panose="020B0604020202020204" pitchFamily="34" charset="0"/>
              </a:rPr>
              <a:t> </a:t>
            </a:r>
            <a:r>
              <a:rPr lang="ru-RU" sz="2800" dirty="0" err="1" smtClean="0">
                <a:latin typeface="Arial" panose="020B0604020202020204" pitchFamily="34" charset="0"/>
                <a:cs typeface="Arial" panose="020B0604020202020204" pitchFamily="34" charset="0"/>
              </a:rPr>
              <a:t>globalization</a:t>
            </a:r>
            <a:r>
              <a:rPr lang="ru-RU" sz="2800" dirty="0" smtClean="0">
                <a:latin typeface="Arial" panose="020B0604020202020204" pitchFamily="34" charset="0"/>
                <a:cs typeface="Arial" panose="020B0604020202020204" pitchFamily="34" charset="0"/>
              </a:rPr>
              <a:t> </a:t>
            </a:r>
            <a:r>
              <a:rPr lang="ru-RU" sz="2800" dirty="0" err="1" smtClean="0">
                <a:latin typeface="Arial" panose="020B0604020202020204" pitchFamily="34" charset="0"/>
                <a:cs typeface="Arial" panose="020B0604020202020204" pitchFamily="34" charset="0"/>
              </a:rPr>
              <a:t>is</a:t>
            </a:r>
            <a:r>
              <a:rPr lang="ru-RU" sz="2800" dirty="0" smtClean="0">
                <a:latin typeface="Arial" panose="020B0604020202020204" pitchFamily="34" charset="0"/>
                <a:cs typeface="Arial" panose="020B0604020202020204" pitchFamily="34" charset="0"/>
              </a:rPr>
              <a:t> </a:t>
            </a:r>
            <a:r>
              <a:rPr lang="ru-RU" sz="2800" dirty="0" err="1" smtClean="0">
                <a:latin typeface="Arial" panose="020B0604020202020204" pitchFamily="34" charset="0"/>
                <a:cs typeface="Arial" panose="020B0604020202020204" pitchFamily="34" charset="0"/>
              </a:rPr>
              <a:t>also</a:t>
            </a:r>
            <a:r>
              <a:rPr lang="ru-RU" sz="2800" dirty="0" smtClean="0">
                <a:latin typeface="Arial" panose="020B0604020202020204" pitchFamily="34" charset="0"/>
                <a:cs typeface="Arial" panose="020B0604020202020204" pitchFamily="34" charset="0"/>
              </a:rPr>
              <a:t> </a:t>
            </a:r>
            <a:r>
              <a:rPr lang="ru-RU" sz="2800" dirty="0" err="1" smtClean="0">
                <a:latin typeface="Arial" panose="020B0604020202020204" pitchFamily="34" charset="0"/>
                <a:cs typeface="Arial" panose="020B0604020202020204" pitchFamily="34" charset="0"/>
              </a:rPr>
              <a:t>evident</a:t>
            </a:r>
            <a:r>
              <a:rPr lang="ru-RU" sz="2800" dirty="0" smtClean="0">
                <a:latin typeface="Arial" panose="020B0604020202020204" pitchFamily="34" charset="0"/>
                <a:cs typeface="Arial" panose="020B0604020202020204" pitchFamily="34" charset="0"/>
              </a:rPr>
              <a:t> </a:t>
            </a:r>
            <a:r>
              <a:rPr lang="ru-RU" sz="2800" dirty="0" err="1" smtClean="0">
                <a:latin typeface="Arial" panose="020B0604020202020204" pitchFamily="34" charset="0"/>
                <a:cs typeface="Arial" panose="020B0604020202020204" pitchFamily="34" charset="0"/>
              </a:rPr>
              <a:t>across</a:t>
            </a:r>
            <a:r>
              <a:rPr lang="ru-RU" sz="2800" dirty="0" smtClean="0">
                <a:latin typeface="Arial" panose="020B0604020202020204" pitchFamily="34" charset="0"/>
                <a:cs typeface="Arial" panose="020B0604020202020204" pitchFamily="34" charset="0"/>
              </a:rPr>
              <a:t> </a:t>
            </a:r>
            <a:r>
              <a:rPr lang="ru-RU" sz="2800" dirty="0" err="1" smtClean="0">
                <a:latin typeface="Arial" panose="020B0604020202020204" pitchFamily="34" charset="0"/>
                <a:cs typeface="Arial" panose="020B0604020202020204" pitchFamily="34" charset="0"/>
              </a:rPr>
              <a:t>sectors</a:t>
            </a:r>
            <a:r>
              <a:rPr lang="ru-RU" sz="2800" dirty="0" smtClean="0">
                <a:latin typeface="Arial" panose="020B0604020202020204" pitchFamily="34" charset="0"/>
                <a:cs typeface="Arial" panose="020B0604020202020204" pitchFamily="34" charset="0"/>
              </a:rPr>
              <a:t> </a:t>
            </a:r>
            <a:r>
              <a:rPr lang="ru-RU" sz="2800" dirty="0" err="1" smtClean="0">
                <a:latin typeface="Arial" panose="020B0604020202020204" pitchFamily="34" charset="0"/>
                <a:cs typeface="Arial" panose="020B0604020202020204" pitchFamily="34" charset="0"/>
              </a:rPr>
              <a:t>of</a:t>
            </a:r>
            <a:r>
              <a:rPr lang="ru-RU" sz="2800" dirty="0" smtClean="0">
                <a:latin typeface="Arial" panose="020B0604020202020204" pitchFamily="34" charset="0"/>
                <a:cs typeface="Arial" panose="020B0604020202020204" pitchFamily="34" charset="0"/>
              </a:rPr>
              <a:t> </a:t>
            </a:r>
            <a:r>
              <a:rPr lang="ru-RU" sz="2800" dirty="0" err="1" smtClean="0">
                <a:latin typeface="Arial" panose="020B0604020202020204" pitchFamily="34" charset="0"/>
                <a:cs typeface="Arial" panose="020B0604020202020204" pitchFamily="34" charset="0"/>
              </a:rPr>
              <a:t>the</a:t>
            </a:r>
            <a:r>
              <a:rPr lang="ru-RU" sz="2800" dirty="0" smtClean="0">
                <a:latin typeface="Arial" panose="020B0604020202020204" pitchFamily="34" charset="0"/>
                <a:cs typeface="Arial" panose="020B0604020202020204" pitchFamily="34" charset="0"/>
              </a:rPr>
              <a:t> </a:t>
            </a:r>
            <a:r>
              <a:rPr lang="ru-RU" sz="2800" dirty="0" err="1" smtClean="0">
                <a:latin typeface="Arial" panose="020B0604020202020204" pitchFamily="34" charset="0"/>
                <a:cs typeface="Arial" panose="020B0604020202020204" pitchFamily="34" charset="0"/>
              </a:rPr>
              <a:t>economy</a:t>
            </a:r>
            <a:r>
              <a:rPr lang="ru-RU" sz="2800" dirty="0" smtClean="0">
                <a:latin typeface="Arial" panose="020B0604020202020204" pitchFamily="34" charset="0"/>
                <a:cs typeface="Arial" panose="020B0604020202020204" pitchFamily="34" charset="0"/>
              </a:rPr>
              <a:t>. </a:t>
            </a:r>
            <a:r>
              <a:rPr lang="ru-RU" sz="2800" dirty="0" err="1" smtClean="0">
                <a:latin typeface="Arial" panose="020B0604020202020204" pitchFamily="34" charset="0"/>
                <a:cs typeface="Arial" panose="020B0604020202020204" pitchFamily="34" charset="0"/>
              </a:rPr>
              <a:t>Some</a:t>
            </a:r>
            <a:r>
              <a:rPr lang="ru-RU" sz="2800" dirty="0" smtClean="0">
                <a:latin typeface="Arial" panose="020B0604020202020204" pitchFamily="34" charset="0"/>
                <a:cs typeface="Arial" panose="020B0604020202020204" pitchFamily="34" charset="0"/>
              </a:rPr>
              <a:t> </a:t>
            </a:r>
            <a:r>
              <a:rPr lang="ru-RU" sz="2800" dirty="0" err="1" smtClean="0">
                <a:latin typeface="Arial" panose="020B0604020202020204" pitchFamily="34" charset="0"/>
                <a:cs typeface="Arial" panose="020B0604020202020204" pitchFamily="34" charset="0"/>
              </a:rPr>
              <a:t>of</a:t>
            </a:r>
            <a:r>
              <a:rPr lang="ru-RU" sz="2800" dirty="0" smtClean="0">
                <a:latin typeface="Arial" panose="020B0604020202020204" pitchFamily="34" charset="0"/>
                <a:cs typeface="Arial" panose="020B0604020202020204" pitchFamily="34" charset="0"/>
              </a:rPr>
              <a:t> </a:t>
            </a:r>
            <a:r>
              <a:rPr lang="ru-RU" sz="2800" dirty="0" err="1" smtClean="0">
                <a:latin typeface="Arial" panose="020B0604020202020204" pitchFamily="34" charset="0"/>
                <a:cs typeface="Arial" panose="020B0604020202020204" pitchFamily="34" charset="0"/>
              </a:rPr>
              <a:t>them</a:t>
            </a:r>
            <a:r>
              <a:rPr lang="ru-RU" sz="2800" dirty="0" smtClean="0">
                <a:latin typeface="Arial" panose="020B0604020202020204" pitchFamily="34" charset="0"/>
                <a:cs typeface="Arial" panose="020B0604020202020204" pitchFamily="34" charset="0"/>
              </a:rPr>
              <a:t> </a:t>
            </a:r>
            <a:r>
              <a:rPr lang="ru-RU" sz="2800" dirty="0" err="1" smtClean="0">
                <a:latin typeface="Arial" panose="020B0604020202020204" pitchFamily="34" charset="0"/>
                <a:cs typeface="Arial" panose="020B0604020202020204" pitchFamily="34" charset="0"/>
              </a:rPr>
              <a:t>adapt</a:t>
            </a:r>
            <a:r>
              <a:rPr lang="ru-RU" sz="2800" dirty="0" smtClean="0">
                <a:latin typeface="Arial" panose="020B0604020202020204" pitchFamily="34" charset="0"/>
                <a:cs typeface="Arial" panose="020B0604020202020204" pitchFamily="34" charset="0"/>
              </a:rPr>
              <a:t> </a:t>
            </a:r>
            <a:r>
              <a:rPr lang="ru-RU" sz="2800" dirty="0" err="1" smtClean="0">
                <a:latin typeface="Arial" panose="020B0604020202020204" pitchFamily="34" charset="0"/>
                <a:cs typeface="Arial" panose="020B0604020202020204" pitchFamily="34" charset="0"/>
              </a:rPr>
              <a:t>quite</a:t>
            </a:r>
            <a:r>
              <a:rPr lang="ru-RU" sz="2800" dirty="0" smtClean="0">
                <a:latin typeface="Arial" panose="020B0604020202020204" pitchFamily="34" charset="0"/>
                <a:cs typeface="Arial" panose="020B0604020202020204" pitchFamily="34" charset="0"/>
              </a:rPr>
              <a:t> </a:t>
            </a:r>
            <a:r>
              <a:rPr lang="ru-RU" sz="2800" dirty="0" err="1" smtClean="0">
                <a:latin typeface="Arial" panose="020B0604020202020204" pitchFamily="34" charset="0"/>
                <a:cs typeface="Arial" panose="020B0604020202020204" pitchFamily="34" charset="0"/>
              </a:rPr>
              <a:t>easily</a:t>
            </a:r>
            <a:r>
              <a:rPr lang="ru-RU" sz="2800" dirty="0" smtClean="0">
                <a:latin typeface="Arial" panose="020B0604020202020204" pitchFamily="34" charset="0"/>
                <a:cs typeface="Arial" panose="020B0604020202020204" pitchFamily="34" charset="0"/>
              </a:rPr>
              <a:t> </a:t>
            </a:r>
            <a:r>
              <a:rPr lang="ru-RU" sz="2800" dirty="0" err="1" smtClean="0">
                <a:latin typeface="Arial" panose="020B0604020202020204" pitchFamily="34" charset="0"/>
                <a:cs typeface="Arial" panose="020B0604020202020204" pitchFamily="34" charset="0"/>
              </a:rPr>
              <a:t>to</a:t>
            </a:r>
            <a:r>
              <a:rPr lang="ru-RU" sz="2800" dirty="0" smtClean="0">
                <a:latin typeface="Arial" panose="020B0604020202020204" pitchFamily="34" charset="0"/>
                <a:cs typeface="Arial" panose="020B0604020202020204" pitchFamily="34" charset="0"/>
              </a:rPr>
              <a:t> </a:t>
            </a:r>
            <a:r>
              <a:rPr lang="ru-RU" sz="2800" dirty="0" err="1" smtClean="0">
                <a:latin typeface="Arial" panose="020B0604020202020204" pitchFamily="34" charset="0"/>
                <a:cs typeface="Arial" panose="020B0604020202020204" pitchFamily="34" charset="0"/>
              </a:rPr>
              <a:t>new</a:t>
            </a:r>
            <a:r>
              <a:rPr lang="ru-RU" sz="2800" dirty="0" smtClean="0">
                <a:latin typeface="Arial" panose="020B0604020202020204" pitchFamily="34" charset="0"/>
                <a:cs typeface="Arial" panose="020B0604020202020204" pitchFamily="34" charset="0"/>
              </a:rPr>
              <a:t> </a:t>
            </a:r>
            <a:r>
              <a:rPr lang="ru-RU" sz="2800" dirty="0" err="1" smtClean="0">
                <a:latin typeface="Arial" panose="020B0604020202020204" pitchFamily="34" charset="0"/>
                <a:cs typeface="Arial" panose="020B0604020202020204" pitchFamily="34" charset="0"/>
              </a:rPr>
              <a:t>conditions</a:t>
            </a:r>
            <a:r>
              <a:rPr lang="ru-RU" sz="2800" dirty="0" smtClean="0">
                <a:latin typeface="Arial" panose="020B0604020202020204" pitchFamily="34" charset="0"/>
                <a:cs typeface="Arial" panose="020B0604020202020204" pitchFamily="34" charset="0"/>
              </a:rPr>
              <a:t>, </a:t>
            </a:r>
            <a:r>
              <a:rPr lang="ru-RU" sz="2800" dirty="0" err="1" smtClean="0">
                <a:latin typeface="Arial" panose="020B0604020202020204" pitchFamily="34" charset="0"/>
                <a:cs typeface="Arial" panose="020B0604020202020204" pitchFamily="34" charset="0"/>
              </a:rPr>
              <a:t>perceive</a:t>
            </a:r>
            <a:r>
              <a:rPr lang="ru-RU" sz="2800" dirty="0" smtClean="0">
                <a:latin typeface="Arial" panose="020B0604020202020204" pitchFamily="34" charset="0"/>
                <a:cs typeface="Arial" panose="020B0604020202020204" pitchFamily="34" charset="0"/>
              </a:rPr>
              <a:t> </a:t>
            </a:r>
            <a:r>
              <a:rPr lang="ru-RU" sz="2800" dirty="0" err="1" smtClean="0">
                <a:latin typeface="Arial" panose="020B0604020202020204" pitchFamily="34" charset="0"/>
                <a:cs typeface="Arial" panose="020B0604020202020204" pitchFamily="34" charset="0"/>
              </a:rPr>
              <a:t>technical</a:t>
            </a:r>
            <a:r>
              <a:rPr lang="ru-RU" sz="2800" dirty="0" smtClean="0">
                <a:latin typeface="Arial" panose="020B0604020202020204" pitchFamily="34" charset="0"/>
                <a:cs typeface="Arial" panose="020B0604020202020204" pitchFamily="34" charset="0"/>
              </a:rPr>
              <a:t> </a:t>
            </a:r>
            <a:r>
              <a:rPr lang="ru-RU" sz="2800" dirty="0" err="1" smtClean="0">
                <a:latin typeface="Arial" panose="020B0604020202020204" pitchFamily="34" charset="0"/>
                <a:cs typeface="Arial" panose="020B0604020202020204" pitchFamily="34" charset="0"/>
              </a:rPr>
              <a:t>innovations</a:t>
            </a:r>
            <a:r>
              <a:rPr lang="ru-RU" sz="2800" dirty="0" smtClean="0">
                <a:latin typeface="Arial" panose="020B0604020202020204" pitchFamily="34" charset="0"/>
                <a:cs typeface="Arial" panose="020B0604020202020204" pitchFamily="34" charset="0"/>
              </a:rPr>
              <a:t> (</a:t>
            </a:r>
            <a:r>
              <a:rPr lang="ru-RU" sz="2800" dirty="0" err="1" smtClean="0">
                <a:latin typeface="Arial" panose="020B0604020202020204" pitchFamily="34" charset="0"/>
                <a:cs typeface="Arial" panose="020B0604020202020204" pitchFamily="34" charset="0"/>
              </a:rPr>
              <a:t>for</a:t>
            </a:r>
            <a:r>
              <a:rPr lang="ru-RU" sz="2800" dirty="0" smtClean="0">
                <a:latin typeface="Arial" panose="020B0604020202020204" pitchFamily="34" charset="0"/>
                <a:cs typeface="Arial" panose="020B0604020202020204" pitchFamily="34" charset="0"/>
              </a:rPr>
              <a:t> </a:t>
            </a:r>
            <a:r>
              <a:rPr lang="ru-RU" sz="2800" dirty="0" err="1" smtClean="0">
                <a:latin typeface="Arial" panose="020B0604020202020204" pitchFamily="34" charset="0"/>
                <a:cs typeface="Arial" panose="020B0604020202020204" pitchFamily="34" charset="0"/>
              </a:rPr>
              <a:t>example</a:t>
            </a:r>
            <a:r>
              <a:rPr lang="ru-RU" sz="2800" dirty="0" smtClean="0">
                <a:latin typeface="Arial" panose="020B0604020202020204" pitchFamily="34" charset="0"/>
                <a:cs typeface="Arial" panose="020B0604020202020204" pitchFamily="34" charset="0"/>
              </a:rPr>
              <a:t>, </a:t>
            </a:r>
            <a:r>
              <a:rPr lang="ru-RU" sz="2800" dirty="0" err="1" smtClean="0">
                <a:latin typeface="Arial" panose="020B0604020202020204" pitchFamily="34" charset="0"/>
                <a:cs typeface="Arial" panose="020B0604020202020204" pitchFamily="34" charset="0"/>
              </a:rPr>
              <a:t>banking</a:t>
            </a:r>
            <a:r>
              <a:rPr lang="ru-RU" sz="2800" dirty="0" smtClean="0">
                <a:latin typeface="Arial" panose="020B0604020202020204" pitchFamily="34" charset="0"/>
                <a:cs typeface="Arial" panose="020B0604020202020204" pitchFamily="34" charset="0"/>
              </a:rPr>
              <a:t>, </a:t>
            </a:r>
            <a:r>
              <a:rPr lang="ru-RU" sz="2800" dirty="0" err="1" smtClean="0">
                <a:latin typeface="Arial" panose="020B0604020202020204" pitchFamily="34" charset="0"/>
                <a:cs typeface="Arial" panose="020B0604020202020204" pitchFamily="34" charset="0"/>
              </a:rPr>
              <a:t>which</a:t>
            </a:r>
            <a:r>
              <a:rPr lang="ru-RU" sz="2800" dirty="0" smtClean="0">
                <a:latin typeface="Arial" panose="020B0604020202020204" pitchFamily="34" charset="0"/>
                <a:cs typeface="Arial" panose="020B0604020202020204" pitchFamily="34" charset="0"/>
              </a:rPr>
              <a:t> </a:t>
            </a:r>
            <a:r>
              <a:rPr lang="ru-RU" sz="2800" dirty="0" err="1" smtClean="0">
                <a:latin typeface="Arial" panose="020B0604020202020204" pitchFamily="34" charset="0"/>
                <a:cs typeface="Arial" panose="020B0604020202020204" pitchFamily="34" charset="0"/>
              </a:rPr>
              <a:t>is</a:t>
            </a:r>
            <a:r>
              <a:rPr lang="ru-RU" sz="2800" dirty="0" smtClean="0">
                <a:latin typeface="Arial" panose="020B0604020202020204" pitchFamily="34" charset="0"/>
                <a:cs typeface="Arial" panose="020B0604020202020204" pitchFamily="34" charset="0"/>
              </a:rPr>
              <a:t> </a:t>
            </a:r>
            <a:r>
              <a:rPr lang="ru-RU" sz="2800" dirty="0" err="1" smtClean="0">
                <a:latin typeface="Arial" panose="020B0604020202020204" pitchFamily="34" charset="0"/>
                <a:cs typeface="Arial" panose="020B0604020202020204" pitchFamily="34" charset="0"/>
              </a:rPr>
              <a:t>almost</a:t>
            </a:r>
            <a:r>
              <a:rPr lang="ru-RU" sz="2800" dirty="0" smtClean="0">
                <a:latin typeface="Arial" panose="020B0604020202020204" pitchFamily="34" charset="0"/>
                <a:cs typeface="Arial" panose="020B0604020202020204" pitchFamily="34" charset="0"/>
              </a:rPr>
              <a:t> </a:t>
            </a:r>
            <a:r>
              <a:rPr lang="ru-RU" sz="2800" dirty="0" err="1" smtClean="0">
                <a:latin typeface="Arial" panose="020B0604020202020204" pitchFamily="34" charset="0"/>
                <a:cs typeface="Arial" panose="020B0604020202020204" pitchFamily="34" charset="0"/>
              </a:rPr>
              <a:t>completely</a:t>
            </a:r>
            <a:r>
              <a:rPr lang="ru-RU" sz="2800" dirty="0" smtClean="0">
                <a:latin typeface="Arial" panose="020B0604020202020204" pitchFamily="34" charset="0"/>
                <a:cs typeface="Arial" panose="020B0604020202020204" pitchFamily="34" charset="0"/>
              </a:rPr>
              <a:t> </a:t>
            </a:r>
            <a:r>
              <a:rPr lang="ru-RU" sz="2800" dirty="0" err="1" smtClean="0">
                <a:latin typeface="Arial" panose="020B0604020202020204" pitchFamily="34" charset="0"/>
                <a:cs typeface="Arial" panose="020B0604020202020204" pitchFamily="34" charset="0"/>
              </a:rPr>
              <a:t>computerized</a:t>
            </a:r>
            <a:r>
              <a:rPr lang="ru-RU" sz="2800" dirty="0" smtClean="0">
                <a:latin typeface="Arial" panose="020B0604020202020204" pitchFamily="34" charset="0"/>
                <a:cs typeface="Arial" panose="020B0604020202020204" pitchFamily="34" charset="0"/>
              </a:rPr>
              <a:t>), </a:t>
            </a:r>
            <a:r>
              <a:rPr lang="ru-RU" sz="2800" dirty="0" err="1" smtClean="0">
                <a:latin typeface="Arial" panose="020B0604020202020204" pitchFamily="34" charset="0"/>
                <a:cs typeface="Arial" panose="020B0604020202020204" pitchFamily="34" charset="0"/>
              </a:rPr>
              <a:t>while</a:t>
            </a:r>
            <a:r>
              <a:rPr lang="ru-RU" sz="2800" dirty="0" smtClean="0">
                <a:latin typeface="Arial" panose="020B0604020202020204" pitchFamily="34" charset="0"/>
                <a:cs typeface="Arial" panose="020B0604020202020204" pitchFamily="34" charset="0"/>
              </a:rPr>
              <a:t> </a:t>
            </a:r>
            <a:r>
              <a:rPr lang="ru-RU" sz="2800" dirty="0" err="1" smtClean="0">
                <a:latin typeface="Arial" panose="020B0604020202020204" pitchFamily="34" charset="0"/>
                <a:cs typeface="Arial" panose="020B0604020202020204" pitchFamily="34" charset="0"/>
              </a:rPr>
              <a:t>others</a:t>
            </a:r>
            <a:r>
              <a:rPr lang="ru-RU" sz="2800" dirty="0" smtClean="0">
                <a:latin typeface="Arial" panose="020B0604020202020204" pitchFamily="34" charset="0"/>
                <a:cs typeface="Arial" panose="020B0604020202020204" pitchFamily="34" charset="0"/>
              </a:rPr>
              <a:t>, </a:t>
            </a:r>
            <a:r>
              <a:rPr lang="ru-RU" sz="2800" dirty="0" err="1" smtClean="0">
                <a:latin typeface="Arial" panose="020B0604020202020204" pitchFamily="34" charset="0"/>
                <a:cs typeface="Arial" panose="020B0604020202020204" pitchFamily="34" charset="0"/>
              </a:rPr>
              <a:t>due</a:t>
            </a:r>
            <a:r>
              <a:rPr lang="ru-RU" sz="2800" dirty="0" smtClean="0">
                <a:latin typeface="Arial" panose="020B0604020202020204" pitchFamily="34" charset="0"/>
                <a:cs typeface="Arial" panose="020B0604020202020204" pitchFamily="34" charset="0"/>
              </a:rPr>
              <a:t> </a:t>
            </a:r>
            <a:r>
              <a:rPr lang="ru-RU" sz="2800" dirty="0" err="1" smtClean="0">
                <a:latin typeface="Arial" panose="020B0604020202020204" pitchFamily="34" charset="0"/>
                <a:cs typeface="Arial" panose="020B0604020202020204" pitchFamily="34" charset="0"/>
              </a:rPr>
              <a:t>to</a:t>
            </a:r>
            <a:r>
              <a:rPr lang="ru-RU" sz="2800" dirty="0" smtClean="0">
                <a:latin typeface="Arial" panose="020B0604020202020204" pitchFamily="34" charset="0"/>
                <a:cs typeface="Arial" panose="020B0604020202020204" pitchFamily="34" charset="0"/>
              </a:rPr>
              <a:t> </a:t>
            </a:r>
            <a:r>
              <a:rPr lang="ru-RU" sz="2800" dirty="0" err="1" smtClean="0">
                <a:latin typeface="Arial" panose="020B0604020202020204" pitchFamily="34" charset="0"/>
                <a:cs typeface="Arial" panose="020B0604020202020204" pitchFamily="34" charset="0"/>
              </a:rPr>
              <a:t>their</a:t>
            </a:r>
            <a:r>
              <a:rPr lang="ru-RU" sz="2800" dirty="0" smtClean="0">
                <a:latin typeface="Arial" panose="020B0604020202020204" pitchFamily="34" charset="0"/>
                <a:cs typeface="Arial" panose="020B0604020202020204" pitchFamily="34" charset="0"/>
              </a:rPr>
              <a:t> </a:t>
            </a:r>
            <a:r>
              <a:rPr lang="ru-RU" sz="2800" dirty="0" err="1" smtClean="0">
                <a:latin typeface="Arial" panose="020B0604020202020204" pitchFamily="34" charset="0"/>
                <a:cs typeface="Arial" panose="020B0604020202020204" pitchFamily="34" charset="0"/>
              </a:rPr>
              <a:t>specifics</a:t>
            </a:r>
            <a:r>
              <a:rPr lang="ru-RU" sz="2800" dirty="0" smtClean="0">
                <a:latin typeface="Arial" panose="020B0604020202020204" pitchFamily="34" charset="0"/>
                <a:cs typeface="Arial" panose="020B0604020202020204" pitchFamily="34" charset="0"/>
              </a:rPr>
              <a:t>, </a:t>
            </a:r>
            <a:r>
              <a:rPr lang="ru-RU" sz="2800" dirty="0" err="1" smtClean="0">
                <a:latin typeface="Arial" panose="020B0604020202020204" pitchFamily="34" charset="0"/>
                <a:cs typeface="Arial" panose="020B0604020202020204" pitchFamily="34" charset="0"/>
              </a:rPr>
              <a:t>remain</a:t>
            </a:r>
            <a:r>
              <a:rPr lang="ru-RU" sz="2800" dirty="0" smtClean="0">
                <a:latin typeface="Arial" panose="020B0604020202020204" pitchFamily="34" charset="0"/>
                <a:cs typeface="Arial" panose="020B0604020202020204" pitchFamily="34" charset="0"/>
              </a:rPr>
              <a:t> </a:t>
            </a:r>
            <a:r>
              <a:rPr lang="ru-RU" sz="2800" dirty="0" err="1" smtClean="0">
                <a:latin typeface="Arial" panose="020B0604020202020204" pitchFamily="34" charset="0"/>
                <a:cs typeface="Arial" panose="020B0604020202020204" pitchFamily="34" charset="0"/>
              </a:rPr>
              <a:t>more</a:t>
            </a:r>
            <a:r>
              <a:rPr lang="ru-RU" sz="2800" dirty="0" smtClean="0">
                <a:latin typeface="Arial" panose="020B0604020202020204" pitchFamily="34" charset="0"/>
                <a:cs typeface="Arial" panose="020B0604020202020204" pitchFamily="34" charset="0"/>
              </a:rPr>
              <a:t> </a:t>
            </a:r>
            <a:r>
              <a:rPr lang="ru-RU" sz="2800" dirty="0" err="1" smtClean="0">
                <a:latin typeface="Arial" panose="020B0604020202020204" pitchFamily="34" charset="0"/>
                <a:cs typeface="Arial" panose="020B0604020202020204" pitchFamily="34" charset="0"/>
              </a:rPr>
              <a:t>traditionally</a:t>
            </a:r>
            <a:r>
              <a:rPr lang="ru-RU" sz="2800" dirty="0" smtClean="0">
                <a:latin typeface="Arial" panose="020B0604020202020204" pitchFamily="34" charset="0"/>
                <a:cs typeface="Arial" panose="020B0604020202020204" pitchFamily="34" charset="0"/>
              </a:rPr>
              <a:t> </a:t>
            </a:r>
            <a:r>
              <a:rPr lang="ru-RU" sz="2800" dirty="0" err="1" smtClean="0">
                <a:latin typeface="Arial" panose="020B0604020202020204" pitchFamily="34" charset="0"/>
                <a:cs typeface="Arial" panose="020B0604020202020204" pitchFamily="34" charset="0"/>
              </a:rPr>
              <a:t>oriented</a:t>
            </a:r>
            <a:r>
              <a:rPr lang="ru-RU" sz="2800" dirty="0" smtClean="0">
                <a:latin typeface="Arial" panose="020B0604020202020204" pitchFamily="34" charset="0"/>
                <a:cs typeface="Arial" panose="020B0604020202020204" pitchFamily="34" charset="0"/>
              </a:rPr>
              <a:t>.</a:t>
            </a:r>
          </a:p>
          <a:p>
            <a:endParaRPr lang="ru-RU" sz="2800" dirty="0" smtClean="0">
              <a:latin typeface="Arial" panose="020B0604020202020204" pitchFamily="34" charset="0"/>
              <a:cs typeface="Arial" panose="020B0604020202020204" pitchFamily="34" charset="0"/>
            </a:endParaRPr>
          </a:p>
          <a:p>
            <a:r>
              <a:rPr lang="ru-RU" sz="2800" dirty="0" err="1" smtClean="0">
                <a:latin typeface="Arial" panose="020B0604020202020204" pitchFamily="34" charset="0"/>
                <a:cs typeface="Arial" panose="020B0604020202020204" pitchFamily="34" charset="0"/>
              </a:rPr>
              <a:t>All</a:t>
            </a:r>
            <a:r>
              <a:rPr lang="ru-RU" sz="2800" dirty="0" smtClean="0">
                <a:latin typeface="Arial" panose="020B0604020202020204" pitchFamily="34" charset="0"/>
                <a:cs typeface="Arial" panose="020B0604020202020204" pitchFamily="34" charset="0"/>
              </a:rPr>
              <a:t> </a:t>
            </a:r>
            <a:r>
              <a:rPr lang="ru-RU" sz="2800" dirty="0" err="1" smtClean="0">
                <a:latin typeface="Arial" panose="020B0604020202020204" pitchFamily="34" charset="0"/>
                <a:cs typeface="Arial" panose="020B0604020202020204" pitchFamily="34" charset="0"/>
              </a:rPr>
              <a:t>this</a:t>
            </a:r>
            <a:r>
              <a:rPr lang="ru-RU" sz="2800" dirty="0" smtClean="0">
                <a:latin typeface="Arial" panose="020B0604020202020204" pitchFamily="34" charset="0"/>
                <a:cs typeface="Arial" panose="020B0604020202020204" pitchFamily="34" charset="0"/>
              </a:rPr>
              <a:t> </a:t>
            </a:r>
            <a:r>
              <a:rPr lang="ru-RU" sz="2800" dirty="0" err="1" smtClean="0">
                <a:latin typeface="Arial" panose="020B0604020202020204" pitchFamily="34" charset="0"/>
                <a:cs typeface="Arial" panose="020B0604020202020204" pitchFamily="34" charset="0"/>
              </a:rPr>
              <a:t>gave</a:t>
            </a:r>
            <a:r>
              <a:rPr lang="ru-RU" sz="2800" dirty="0" smtClean="0">
                <a:latin typeface="Arial" panose="020B0604020202020204" pitchFamily="34" charset="0"/>
                <a:cs typeface="Arial" panose="020B0604020202020204" pitchFamily="34" charset="0"/>
              </a:rPr>
              <a:t> M. </a:t>
            </a:r>
            <a:r>
              <a:rPr lang="ru-RU" sz="2800" dirty="0" err="1" smtClean="0">
                <a:latin typeface="Arial" panose="020B0604020202020204" pitchFamily="34" charset="0"/>
                <a:cs typeface="Arial" panose="020B0604020202020204" pitchFamily="34" charset="0"/>
              </a:rPr>
              <a:t>Castells</a:t>
            </a:r>
            <a:r>
              <a:rPr lang="ru-RU" sz="2800" dirty="0" smtClean="0">
                <a:latin typeface="Arial" panose="020B0604020202020204" pitchFamily="34" charset="0"/>
                <a:cs typeface="Arial" panose="020B0604020202020204" pitchFamily="34" charset="0"/>
              </a:rPr>
              <a:t> a </a:t>
            </a:r>
            <a:r>
              <a:rPr lang="ru-RU" sz="2800" dirty="0" err="1" smtClean="0">
                <a:latin typeface="Arial" panose="020B0604020202020204" pitchFamily="34" charset="0"/>
                <a:cs typeface="Arial" panose="020B0604020202020204" pitchFamily="34" charset="0"/>
              </a:rPr>
              <a:t>reason</a:t>
            </a:r>
            <a:r>
              <a:rPr lang="ru-RU" sz="2800" dirty="0" smtClean="0">
                <a:latin typeface="Arial" panose="020B0604020202020204" pitchFamily="34" charset="0"/>
                <a:cs typeface="Arial" panose="020B0604020202020204" pitchFamily="34" charset="0"/>
              </a:rPr>
              <a:t> </a:t>
            </a:r>
            <a:r>
              <a:rPr lang="ru-RU" sz="2800" dirty="0" err="1" smtClean="0">
                <a:latin typeface="Arial" panose="020B0604020202020204" pitchFamily="34" charset="0"/>
                <a:cs typeface="Arial" panose="020B0604020202020204" pitchFamily="34" charset="0"/>
              </a:rPr>
              <a:t>to</a:t>
            </a:r>
            <a:r>
              <a:rPr lang="ru-RU" sz="2800" dirty="0" smtClean="0">
                <a:latin typeface="Arial" panose="020B0604020202020204" pitchFamily="34" charset="0"/>
                <a:cs typeface="Arial" panose="020B0604020202020204" pitchFamily="34" charset="0"/>
              </a:rPr>
              <a:t> </a:t>
            </a:r>
            <a:r>
              <a:rPr lang="ru-RU" sz="2800" dirty="0" err="1" smtClean="0">
                <a:latin typeface="Arial" panose="020B0604020202020204" pitchFamily="34" charset="0"/>
                <a:cs typeface="Arial" panose="020B0604020202020204" pitchFamily="34" charset="0"/>
              </a:rPr>
              <a:t>talk</a:t>
            </a:r>
            <a:r>
              <a:rPr lang="ru-RU" sz="2800" dirty="0" smtClean="0">
                <a:latin typeface="Arial" panose="020B0604020202020204" pitchFamily="34" charset="0"/>
                <a:cs typeface="Arial" panose="020B0604020202020204" pitchFamily="34" charset="0"/>
              </a:rPr>
              <a:t> </a:t>
            </a:r>
            <a:r>
              <a:rPr lang="ru-RU" sz="2800" dirty="0" err="1" smtClean="0">
                <a:latin typeface="Arial" panose="020B0604020202020204" pitchFamily="34" charset="0"/>
                <a:cs typeface="Arial" panose="020B0604020202020204" pitchFamily="34" charset="0"/>
              </a:rPr>
              <a:t>about</a:t>
            </a:r>
            <a:r>
              <a:rPr lang="ru-RU" sz="2800" dirty="0" smtClean="0">
                <a:latin typeface="Arial" panose="020B0604020202020204" pitchFamily="34" charset="0"/>
                <a:cs typeface="Arial" panose="020B0604020202020204" pitchFamily="34" charset="0"/>
              </a:rPr>
              <a:t> </a:t>
            </a:r>
            <a:r>
              <a:rPr lang="ru-RU" sz="2800" dirty="0" err="1" smtClean="0">
                <a:latin typeface="Arial" panose="020B0604020202020204" pitchFamily="34" charset="0"/>
                <a:cs typeface="Arial" panose="020B0604020202020204" pitchFamily="34" charset="0"/>
              </a:rPr>
              <a:t>the</a:t>
            </a:r>
            <a:r>
              <a:rPr lang="ru-RU" sz="2800" dirty="0" smtClean="0">
                <a:latin typeface="Arial" panose="020B0604020202020204" pitchFamily="34" charset="0"/>
                <a:cs typeface="Arial" panose="020B0604020202020204" pitchFamily="34" charset="0"/>
              </a:rPr>
              <a:t> </a:t>
            </a:r>
            <a:r>
              <a:rPr lang="ru-RU" sz="2800" dirty="0" err="1" smtClean="0">
                <a:latin typeface="Arial" panose="020B0604020202020204" pitchFamily="34" charset="0"/>
                <a:cs typeface="Arial" panose="020B0604020202020204" pitchFamily="34" charset="0"/>
              </a:rPr>
              <a:t>asymmetry</a:t>
            </a:r>
            <a:r>
              <a:rPr lang="ru-RU" sz="2800" dirty="0" smtClean="0">
                <a:latin typeface="Arial" panose="020B0604020202020204" pitchFamily="34" charset="0"/>
                <a:cs typeface="Arial" panose="020B0604020202020204" pitchFamily="34" charset="0"/>
              </a:rPr>
              <a:t> </a:t>
            </a:r>
            <a:r>
              <a:rPr lang="ru-RU" sz="2800" dirty="0" err="1" smtClean="0">
                <a:latin typeface="Arial" panose="020B0604020202020204" pitchFamily="34" charset="0"/>
                <a:cs typeface="Arial" panose="020B0604020202020204" pitchFamily="34" charset="0"/>
              </a:rPr>
              <a:t>of</a:t>
            </a:r>
            <a:r>
              <a:rPr lang="ru-RU" sz="2800" dirty="0" smtClean="0">
                <a:latin typeface="Arial" panose="020B0604020202020204" pitchFamily="34" charset="0"/>
                <a:cs typeface="Arial" panose="020B0604020202020204" pitchFamily="34" charset="0"/>
              </a:rPr>
              <a:t> </a:t>
            </a:r>
            <a:r>
              <a:rPr lang="ru-RU" sz="2800" dirty="0" err="1" smtClean="0">
                <a:latin typeface="Arial" panose="020B0604020202020204" pitchFamily="34" charset="0"/>
                <a:cs typeface="Arial" panose="020B0604020202020204" pitchFamily="34" charset="0"/>
              </a:rPr>
              <a:t>the</a:t>
            </a:r>
            <a:r>
              <a:rPr lang="ru-RU" sz="2800" dirty="0" smtClean="0">
                <a:latin typeface="Arial" panose="020B0604020202020204" pitchFamily="34" charset="0"/>
                <a:cs typeface="Arial" panose="020B0604020202020204" pitchFamily="34" charset="0"/>
              </a:rPr>
              <a:t> </a:t>
            </a:r>
            <a:r>
              <a:rPr lang="ru-RU" sz="2800" dirty="0" err="1" smtClean="0">
                <a:latin typeface="Arial" panose="020B0604020202020204" pitchFamily="34" charset="0"/>
                <a:cs typeface="Arial" panose="020B0604020202020204" pitchFamily="34" charset="0"/>
              </a:rPr>
              <a:t>modern</a:t>
            </a:r>
            <a:r>
              <a:rPr lang="ru-RU" sz="2800" dirty="0" smtClean="0">
                <a:latin typeface="Arial" panose="020B0604020202020204" pitchFamily="34" charset="0"/>
                <a:cs typeface="Arial" panose="020B0604020202020204" pitchFamily="34" charset="0"/>
              </a:rPr>
              <a:t> </a:t>
            </a:r>
            <a:r>
              <a:rPr lang="ru-RU" sz="2800" dirty="0" err="1" smtClean="0">
                <a:latin typeface="Arial" panose="020B0604020202020204" pitchFamily="34" charset="0"/>
                <a:cs typeface="Arial" panose="020B0604020202020204" pitchFamily="34" charset="0"/>
              </a:rPr>
              <a:t>world</a:t>
            </a:r>
            <a:r>
              <a:rPr lang="ru-RU" sz="2800" dirty="0" smtClean="0">
                <a:latin typeface="Arial" panose="020B0604020202020204" pitchFamily="34" charset="0"/>
                <a:cs typeface="Arial" panose="020B0604020202020204" pitchFamily="34" charset="0"/>
              </a:rPr>
              <a:t>. </a:t>
            </a:r>
            <a:r>
              <a:rPr lang="ru-RU" sz="2800" dirty="0" err="1" smtClean="0">
                <a:latin typeface="Arial" panose="020B0604020202020204" pitchFamily="34" charset="0"/>
                <a:cs typeface="Arial" panose="020B0604020202020204" pitchFamily="34" charset="0"/>
              </a:rPr>
              <a:t>Often</a:t>
            </a:r>
            <a:r>
              <a:rPr lang="ru-RU" sz="2800" dirty="0" smtClean="0">
                <a:latin typeface="Arial" panose="020B0604020202020204" pitchFamily="34" charset="0"/>
                <a:cs typeface="Arial" panose="020B0604020202020204" pitchFamily="34" charset="0"/>
              </a:rPr>
              <a:t>, </a:t>
            </a:r>
            <a:r>
              <a:rPr lang="ru-RU" sz="2800" dirty="0" err="1" smtClean="0">
                <a:latin typeface="Arial" panose="020B0604020202020204" pitchFamily="34" charset="0"/>
                <a:cs typeface="Arial" panose="020B0604020202020204" pitchFamily="34" charset="0"/>
              </a:rPr>
              <a:t>those</a:t>
            </a:r>
            <a:r>
              <a:rPr lang="ru-RU" sz="2800" dirty="0" smtClean="0">
                <a:latin typeface="Arial" panose="020B0604020202020204" pitchFamily="34" charset="0"/>
                <a:cs typeface="Arial" panose="020B0604020202020204" pitchFamily="34" charset="0"/>
              </a:rPr>
              <a:t> </a:t>
            </a:r>
            <a:r>
              <a:rPr lang="ru-RU" sz="2800" dirty="0" err="1" smtClean="0">
                <a:latin typeface="Arial" panose="020B0604020202020204" pitchFamily="34" charset="0"/>
                <a:cs typeface="Arial" panose="020B0604020202020204" pitchFamily="34" charset="0"/>
              </a:rPr>
              <a:t>who</a:t>
            </a:r>
            <a:r>
              <a:rPr lang="ru-RU" sz="2800" dirty="0" smtClean="0">
                <a:latin typeface="Arial" panose="020B0604020202020204" pitchFamily="34" charset="0"/>
                <a:cs typeface="Arial" panose="020B0604020202020204" pitchFamily="34" charset="0"/>
              </a:rPr>
              <a:t> </a:t>
            </a:r>
            <a:r>
              <a:rPr lang="ru-RU" sz="2800" dirty="0" err="1" smtClean="0">
                <a:latin typeface="Arial" panose="020B0604020202020204" pitchFamily="34" charset="0"/>
                <a:cs typeface="Arial" panose="020B0604020202020204" pitchFamily="34" charset="0"/>
              </a:rPr>
              <a:t>remain</a:t>
            </a:r>
            <a:r>
              <a:rPr lang="ru-RU" sz="2800" dirty="0" smtClean="0">
                <a:latin typeface="Arial" panose="020B0604020202020204" pitchFamily="34" charset="0"/>
                <a:cs typeface="Arial" panose="020B0604020202020204" pitchFamily="34" charset="0"/>
              </a:rPr>
              <a:t> </a:t>
            </a:r>
            <a:r>
              <a:rPr lang="ru-RU" sz="2800" dirty="0" err="1" smtClean="0">
                <a:latin typeface="Arial" panose="020B0604020202020204" pitchFamily="34" charset="0"/>
                <a:cs typeface="Arial" panose="020B0604020202020204" pitchFamily="34" charset="0"/>
              </a:rPr>
              <a:t>on</a:t>
            </a:r>
            <a:r>
              <a:rPr lang="ru-RU" sz="2800" dirty="0" smtClean="0">
                <a:latin typeface="Arial" panose="020B0604020202020204" pitchFamily="34" charset="0"/>
                <a:cs typeface="Arial" panose="020B0604020202020204" pitchFamily="34" charset="0"/>
              </a:rPr>
              <a:t> </a:t>
            </a:r>
            <a:r>
              <a:rPr lang="ru-RU" sz="2800" dirty="0" err="1" smtClean="0">
                <a:latin typeface="Arial" panose="020B0604020202020204" pitchFamily="34" charset="0"/>
                <a:cs typeface="Arial" panose="020B0604020202020204" pitchFamily="34" charset="0"/>
              </a:rPr>
              <a:t>the</a:t>
            </a:r>
            <a:r>
              <a:rPr lang="ru-RU" sz="2800" dirty="0" smtClean="0">
                <a:latin typeface="Arial" panose="020B0604020202020204" pitchFamily="34" charset="0"/>
                <a:cs typeface="Arial" panose="020B0604020202020204" pitchFamily="34" charset="0"/>
              </a:rPr>
              <a:t> "</a:t>
            </a:r>
            <a:r>
              <a:rPr lang="ru-RU" sz="2800" dirty="0" err="1" smtClean="0">
                <a:latin typeface="Arial" panose="020B0604020202020204" pitchFamily="34" charset="0"/>
                <a:cs typeface="Arial" panose="020B0604020202020204" pitchFamily="34" charset="0"/>
              </a:rPr>
              <a:t>sidelines</a:t>
            </a:r>
            <a:r>
              <a:rPr lang="ru-RU" sz="2800" dirty="0" smtClean="0">
                <a:latin typeface="Arial" panose="020B0604020202020204" pitchFamily="34" charset="0"/>
                <a:cs typeface="Arial" panose="020B0604020202020204" pitchFamily="34" charset="0"/>
              </a:rPr>
              <a:t>" </a:t>
            </a:r>
            <a:r>
              <a:rPr lang="ru-RU" sz="2800" dirty="0" err="1" smtClean="0">
                <a:latin typeface="Arial" panose="020B0604020202020204" pitchFamily="34" charset="0"/>
                <a:cs typeface="Arial" panose="020B0604020202020204" pitchFamily="34" charset="0"/>
              </a:rPr>
              <a:t>of</a:t>
            </a:r>
            <a:r>
              <a:rPr lang="ru-RU" sz="2800" dirty="0" smtClean="0">
                <a:latin typeface="Arial" panose="020B0604020202020204" pitchFamily="34" charset="0"/>
                <a:cs typeface="Arial" panose="020B0604020202020204" pitchFamily="34" charset="0"/>
              </a:rPr>
              <a:t> </a:t>
            </a:r>
            <a:r>
              <a:rPr lang="ru-RU" sz="2800" dirty="0" err="1" smtClean="0">
                <a:latin typeface="Arial" panose="020B0604020202020204" pitchFamily="34" charset="0"/>
                <a:cs typeface="Arial" panose="020B0604020202020204" pitchFamily="34" charset="0"/>
              </a:rPr>
              <a:t>globalization</a:t>
            </a:r>
            <a:r>
              <a:rPr lang="ru-RU" sz="2800" dirty="0" smtClean="0">
                <a:latin typeface="Arial" panose="020B0604020202020204" pitchFamily="34" charset="0"/>
                <a:cs typeface="Arial" panose="020B0604020202020204" pitchFamily="34" charset="0"/>
              </a:rPr>
              <a:t> </a:t>
            </a:r>
            <a:r>
              <a:rPr lang="ru-RU" sz="2800" dirty="0" err="1" smtClean="0">
                <a:latin typeface="Arial" panose="020B0604020202020204" pitchFamily="34" charset="0"/>
                <a:cs typeface="Arial" panose="020B0604020202020204" pitchFamily="34" charset="0"/>
              </a:rPr>
              <a:t>processes</a:t>
            </a:r>
            <a:r>
              <a:rPr lang="ru-RU" sz="2800" dirty="0" smtClean="0">
                <a:latin typeface="Arial" panose="020B0604020202020204" pitchFamily="34" charset="0"/>
                <a:cs typeface="Arial" panose="020B0604020202020204" pitchFamily="34" charset="0"/>
              </a:rPr>
              <a:t> </a:t>
            </a:r>
            <a:r>
              <a:rPr lang="ru-RU" sz="2800" dirty="0" err="1" smtClean="0">
                <a:latin typeface="Arial" panose="020B0604020202020204" pitchFamily="34" charset="0"/>
                <a:cs typeface="Arial" panose="020B0604020202020204" pitchFamily="34" charset="0"/>
              </a:rPr>
              <a:t>in</a:t>
            </a:r>
            <a:r>
              <a:rPr lang="ru-RU" sz="2800" dirty="0" smtClean="0">
                <a:latin typeface="Arial" panose="020B0604020202020204" pitchFamily="34" charset="0"/>
                <a:cs typeface="Arial" panose="020B0604020202020204" pitchFamily="34" charset="0"/>
              </a:rPr>
              <a:t> </a:t>
            </a:r>
            <a:r>
              <a:rPr lang="ru-RU" sz="2800" dirty="0" err="1" smtClean="0">
                <a:latin typeface="Arial" panose="020B0604020202020204" pitchFamily="34" charset="0"/>
                <a:cs typeface="Arial" panose="020B0604020202020204" pitchFamily="34" charset="0"/>
              </a:rPr>
              <a:t>both</a:t>
            </a:r>
            <a:r>
              <a:rPr lang="ru-RU" sz="2800" dirty="0" smtClean="0">
                <a:latin typeface="Arial" panose="020B0604020202020204" pitchFamily="34" charset="0"/>
                <a:cs typeface="Arial" panose="020B0604020202020204" pitchFamily="34" charset="0"/>
              </a:rPr>
              <a:t> </a:t>
            </a:r>
            <a:r>
              <a:rPr lang="ru-RU" sz="2800" dirty="0" err="1" smtClean="0">
                <a:latin typeface="Arial" panose="020B0604020202020204" pitchFamily="34" charset="0"/>
                <a:cs typeface="Arial" panose="020B0604020202020204" pitchFamily="34" charset="0"/>
              </a:rPr>
              <a:t>developed</a:t>
            </a:r>
            <a:r>
              <a:rPr lang="ru-RU" sz="2800" dirty="0" smtClean="0">
                <a:latin typeface="Arial" panose="020B0604020202020204" pitchFamily="34" charset="0"/>
                <a:cs typeface="Arial" panose="020B0604020202020204" pitchFamily="34" charset="0"/>
              </a:rPr>
              <a:t> </a:t>
            </a:r>
            <a:r>
              <a:rPr lang="ru-RU" sz="2800" dirty="0" err="1" smtClean="0">
                <a:latin typeface="Arial" panose="020B0604020202020204" pitchFamily="34" charset="0"/>
                <a:cs typeface="Arial" panose="020B0604020202020204" pitchFamily="34" charset="0"/>
              </a:rPr>
              <a:t>and</a:t>
            </a:r>
            <a:r>
              <a:rPr lang="ru-RU" sz="2800" dirty="0" smtClean="0">
                <a:latin typeface="Arial" panose="020B0604020202020204" pitchFamily="34" charset="0"/>
                <a:cs typeface="Arial" panose="020B0604020202020204" pitchFamily="34" charset="0"/>
              </a:rPr>
              <a:t> </a:t>
            </a:r>
            <a:r>
              <a:rPr lang="ru-RU" sz="2800" dirty="0" err="1" smtClean="0">
                <a:latin typeface="Arial" panose="020B0604020202020204" pitchFamily="34" charset="0"/>
                <a:cs typeface="Arial" panose="020B0604020202020204" pitchFamily="34" charset="0"/>
              </a:rPr>
              <a:t>developing</a:t>
            </a:r>
            <a:r>
              <a:rPr lang="ru-RU" sz="2800" dirty="0" smtClean="0">
                <a:latin typeface="Arial" panose="020B0604020202020204" pitchFamily="34" charset="0"/>
                <a:cs typeface="Arial" panose="020B0604020202020204" pitchFamily="34" charset="0"/>
              </a:rPr>
              <a:t> </a:t>
            </a:r>
            <a:r>
              <a:rPr lang="ru-RU" sz="2800" dirty="0" err="1" smtClean="0">
                <a:latin typeface="Arial" panose="020B0604020202020204" pitchFamily="34" charset="0"/>
                <a:cs typeface="Arial" panose="020B0604020202020204" pitchFamily="34" charset="0"/>
              </a:rPr>
              <a:t>countries</a:t>
            </a:r>
            <a:r>
              <a:rPr lang="ru-RU" sz="2800" dirty="0" smtClean="0">
                <a:latin typeface="Arial" panose="020B0604020202020204" pitchFamily="34" charset="0"/>
                <a:cs typeface="Arial" panose="020B0604020202020204" pitchFamily="34" charset="0"/>
              </a:rPr>
              <a:t> </a:t>
            </a:r>
            <a:r>
              <a:rPr lang="ru-RU" sz="2800" dirty="0" err="1" smtClean="0">
                <a:latin typeface="Arial" panose="020B0604020202020204" pitchFamily="34" charset="0"/>
                <a:cs typeface="Arial" panose="020B0604020202020204" pitchFamily="34" charset="0"/>
              </a:rPr>
              <a:t>resist</a:t>
            </a:r>
            <a:r>
              <a:rPr lang="ru-RU" sz="2800" dirty="0" smtClean="0">
                <a:latin typeface="Arial" panose="020B0604020202020204" pitchFamily="34" charset="0"/>
                <a:cs typeface="Arial" panose="020B0604020202020204" pitchFamily="34" charset="0"/>
              </a:rPr>
              <a:t> </a:t>
            </a:r>
            <a:r>
              <a:rPr lang="ru-RU" sz="2800" dirty="0" err="1" smtClean="0">
                <a:latin typeface="Arial" panose="020B0604020202020204" pitchFamily="34" charset="0"/>
                <a:cs typeface="Arial" panose="020B0604020202020204" pitchFamily="34" charset="0"/>
              </a:rPr>
              <a:t>this</a:t>
            </a:r>
            <a:r>
              <a:rPr lang="ru-RU" sz="2800" dirty="0" smtClean="0">
                <a:latin typeface="Arial" panose="020B0604020202020204" pitchFamily="34" charset="0"/>
                <a:cs typeface="Arial" panose="020B0604020202020204" pitchFamily="34" charset="0"/>
              </a:rPr>
              <a:t>, </a:t>
            </a:r>
            <a:r>
              <a:rPr lang="ru-RU" sz="2800" dirty="0" err="1" smtClean="0">
                <a:latin typeface="Arial" panose="020B0604020202020204" pitchFamily="34" charset="0"/>
                <a:cs typeface="Arial" panose="020B0604020202020204" pitchFamily="34" charset="0"/>
              </a:rPr>
              <a:t>trying</a:t>
            </a:r>
            <a:r>
              <a:rPr lang="ru-RU" sz="2800" dirty="0" smtClean="0">
                <a:latin typeface="Arial" panose="020B0604020202020204" pitchFamily="34" charset="0"/>
                <a:cs typeface="Arial" panose="020B0604020202020204" pitchFamily="34" charset="0"/>
              </a:rPr>
              <a:t> </a:t>
            </a:r>
            <a:r>
              <a:rPr lang="ru-RU" sz="2800" dirty="0" err="1" smtClean="0">
                <a:latin typeface="Arial" panose="020B0604020202020204" pitchFamily="34" charset="0"/>
                <a:cs typeface="Arial" panose="020B0604020202020204" pitchFamily="34" charset="0"/>
              </a:rPr>
              <a:t>to</a:t>
            </a:r>
            <a:r>
              <a:rPr lang="ru-RU" sz="2800" dirty="0" smtClean="0">
                <a:latin typeface="Arial" panose="020B0604020202020204" pitchFamily="34" charset="0"/>
                <a:cs typeface="Arial" panose="020B0604020202020204" pitchFamily="34" charset="0"/>
              </a:rPr>
              <a:t> </a:t>
            </a:r>
            <a:r>
              <a:rPr lang="ru-RU" sz="2800" dirty="0" err="1" smtClean="0">
                <a:latin typeface="Arial" panose="020B0604020202020204" pitchFamily="34" charset="0"/>
                <a:cs typeface="Arial" panose="020B0604020202020204" pitchFamily="34" charset="0"/>
              </a:rPr>
              <a:t>eliminate</a:t>
            </a:r>
            <a:r>
              <a:rPr lang="ru-RU" sz="2800" dirty="0" smtClean="0">
                <a:latin typeface="Arial" panose="020B0604020202020204" pitchFamily="34" charset="0"/>
                <a:cs typeface="Arial" panose="020B0604020202020204" pitchFamily="34" charset="0"/>
              </a:rPr>
              <a:t> </a:t>
            </a:r>
            <a:r>
              <a:rPr lang="ru-RU" sz="2800" dirty="0" err="1" smtClean="0">
                <a:latin typeface="Arial" panose="020B0604020202020204" pitchFamily="34" charset="0"/>
                <a:cs typeface="Arial" panose="020B0604020202020204" pitchFamily="34" charset="0"/>
              </a:rPr>
              <a:t>stratification</a:t>
            </a:r>
            <a:r>
              <a:rPr lang="ru-RU" sz="2800" dirty="0" smtClean="0">
                <a:latin typeface="Arial" panose="020B0604020202020204" pitchFamily="34" charset="0"/>
                <a:cs typeface="Arial" panose="020B0604020202020204" pitchFamily="34" charset="0"/>
              </a:rPr>
              <a:t>. </a:t>
            </a:r>
            <a:r>
              <a:rPr lang="ru-RU" sz="2800" dirty="0" err="1" smtClean="0">
                <a:latin typeface="Arial" panose="020B0604020202020204" pitchFamily="34" charset="0"/>
                <a:cs typeface="Arial" panose="020B0604020202020204" pitchFamily="34" charset="0"/>
              </a:rPr>
              <a:t>This</a:t>
            </a:r>
            <a:r>
              <a:rPr lang="ru-RU" sz="2800" dirty="0" smtClean="0">
                <a:latin typeface="Arial" panose="020B0604020202020204" pitchFamily="34" charset="0"/>
                <a:cs typeface="Arial" panose="020B0604020202020204" pitchFamily="34" charset="0"/>
              </a:rPr>
              <a:t> </a:t>
            </a:r>
            <a:r>
              <a:rPr lang="ru-RU" sz="2800" dirty="0" err="1" smtClean="0">
                <a:latin typeface="Arial" panose="020B0604020202020204" pitchFamily="34" charset="0"/>
                <a:cs typeface="Arial" panose="020B0604020202020204" pitchFamily="34" charset="0"/>
              </a:rPr>
              <a:t>is</a:t>
            </a:r>
            <a:r>
              <a:rPr lang="ru-RU" sz="2800" dirty="0" smtClean="0">
                <a:latin typeface="Arial" panose="020B0604020202020204" pitchFamily="34" charset="0"/>
                <a:cs typeface="Arial" panose="020B0604020202020204" pitchFamily="34" charset="0"/>
              </a:rPr>
              <a:t> </a:t>
            </a:r>
            <a:r>
              <a:rPr lang="ru-RU" sz="2800" dirty="0" err="1" smtClean="0">
                <a:latin typeface="Arial" panose="020B0604020202020204" pitchFamily="34" charset="0"/>
                <a:cs typeface="Arial" panose="020B0604020202020204" pitchFamily="34" charset="0"/>
              </a:rPr>
              <a:t>manifested</a:t>
            </a:r>
            <a:r>
              <a:rPr lang="ru-RU" sz="2800" dirty="0" smtClean="0">
                <a:latin typeface="Arial" panose="020B0604020202020204" pitchFamily="34" charset="0"/>
                <a:cs typeface="Arial" panose="020B0604020202020204" pitchFamily="34" charset="0"/>
              </a:rPr>
              <a:t> </a:t>
            </a:r>
            <a:r>
              <a:rPr lang="ru-RU" sz="2800" dirty="0" err="1" smtClean="0">
                <a:latin typeface="Arial" panose="020B0604020202020204" pitchFamily="34" charset="0"/>
                <a:cs typeface="Arial" panose="020B0604020202020204" pitchFamily="34" charset="0"/>
              </a:rPr>
              <a:t>in</a:t>
            </a:r>
            <a:r>
              <a:rPr lang="ru-RU" sz="2800" dirty="0" smtClean="0">
                <a:latin typeface="Arial" panose="020B0604020202020204" pitchFamily="34" charset="0"/>
                <a:cs typeface="Arial" panose="020B0604020202020204" pitchFamily="34" charset="0"/>
              </a:rPr>
              <a:t> </a:t>
            </a:r>
            <a:r>
              <a:rPr lang="ru-RU" sz="2800" dirty="0" err="1" smtClean="0">
                <a:latin typeface="Arial" panose="020B0604020202020204" pitchFamily="34" charset="0"/>
                <a:cs typeface="Arial" panose="020B0604020202020204" pitchFamily="34" charset="0"/>
              </a:rPr>
              <a:t>various</a:t>
            </a:r>
            <a:r>
              <a:rPr lang="ru-RU" sz="2800" dirty="0" smtClean="0">
                <a:latin typeface="Arial" panose="020B0604020202020204" pitchFamily="34" charset="0"/>
                <a:cs typeface="Arial" panose="020B0604020202020204" pitchFamily="34" charset="0"/>
              </a:rPr>
              <a:t> </a:t>
            </a:r>
            <a:r>
              <a:rPr lang="ru-RU" sz="2800" dirty="0" err="1" smtClean="0">
                <a:latin typeface="Arial" panose="020B0604020202020204" pitchFamily="34" charset="0"/>
                <a:cs typeface="Arial" panose="020B0604020202020204" pitchFamily="34" charset="0"/>
              </a:rPr>
              <a:t>forms</a:t>
            </a:r>
            <a:r>
              <a:rPr lang="ru-RU" sz="2800" dirty="0" smtClean="0">
                <a:latin typeface="Arial" panose="020B0604020202020204" pitchFamily="34" charset="0"/>
                <a:cs typeface="Arial" panose="020B0604020202020204" pitchFamily="34" charset="0"/>
              </a:rPr>
              <a:t> </a:t>
            </a:r>
            <a:r>
              <a:rPr lang="ru-RU" sz="2800" dirty="0" err="1" smtClean="0">
                <a:latin typeface="Arial" panose="020B0604020202020204" pitchFamily="34" charset="0"/>
                <a:cs typeface="Arial" panose="020B0604020202020204" pitchFamily="34" charset="0"/>
              </a:rPr>
              <a:t>of</a:t>
            </a:r>
            <a:r>
              <a:rPr lang="ru-RU" sz="2800" dirty="0" smtClean="0">
                <a:latin typeface="Arial" panose="020B0604020202020204" pitchFamily="34" charset="0"/>
                <a:cs typeface="Arial" panose="020B0604020202020204" pitchFamily="34" charset="0"/>
              </a:rPr>
              <a:t> </a:t>
            </a:r>
            <a:r>
              <a:rPr lang="ru-RU" sz="2800" dirty="0" err="1" smtClean="0">
                <a:latin typeface="Arial" panose="020B0604020202020204" pitchFamily="34" charset="0"/>
                <a:cs typeface="Arial" panose="020B0604020202020204" pitchFamily="34" charset="0"/>
              </a:rPr>
              <a:t>activity</a:t>
            </a:r>
            <a:r>
              <a:rPr lang="ru-RU" sz="2800" dirty="0" smtClean="0">
                <a:latin typeface="Arial" panose="020B0604020202020204" pitchFamily="34" charset="0"/>
                <a:cs typeface="Arial" panose="020B0604020202020204" pitchFamily="34" charset="0"/>
              </a:rPr>
              <a:t> </a:t>
            </a:r>
            <a:r>
              <a:rPr lang="ru-RU" sz="2800" dirty="0" err="1" smtClean="0">
                <a:latin typeface="Arial" panose="020B0604020202020204" pitchFamily="34" charset="0"/>
                <a:cs typeface="Arial" panose="020B0604020202020204" pitchFamily="34" charset="0"/>
              </a:rPr>
              <a:t>of</a:t>
            </a:r>
            <a:r>
              <a:rPr lang="ru-RU" sz="2800" dirty="0" smtClean="0">
                <a:latin typeface="Arial" panose="020B0604020202020204" pitchFamily="34" charset="0"/>
                <a:cs typeface="Arial" panose="020B0604020202020204" pitchFamily="34" charset="0"/>
              </a:rPr>
              <a:t> </a:t>
            </a:r>
            <a:r>
              <a:rPr lang="ru-RU" sz="2800" dirty="0" err="1" smtClean="0">
                <a:latin typeface="Arial" panose="020B0604020202020204" pitchFamily="34" charset="0"/>
                <a:cs typeface="Arial" panose="020B0604020202020204" pitchFamily="34" charset="0"/>
              </a:rPr>
              <a:t>anti-globalists</a:t>
            </a:r>
            <a:r>
              <a:rPr lang="ru-RU" sz="2800" dirty="0" smtClean="0">
                <a:latin typeface="Arial" panose="020B0604020202020204" pitchFamily="34" charset="0"/>
                <a:cs typeface="Arial" panose="020B0604020202020204" pitchFamily="34" charset="0"/>
              </a:rPr>
              <a:t> </a:t>
            </a:r>
            <a:r>
              <a:rPr lang="ru-RU" sz="2800" dirty="0" err="1" smtClean="0">
                <a:latin typeface="Arial" panose="020B0604020202020204" pitchFamily="34" charset="0"/>
                <a:cs typeface="Arial" panose="020B0604020202020204" pitchFamily="34" charset="0"/>
              </a:rPr>
              <a:t>and</a:t>
            </a:r>
            <a:r>
              <a:rPr lang="ru-RU" sz="2800" dirty="0" smtClean="0">
                <a:latin typeface="Arial" panose="020B0604020202020204" pitchFamily="34" charset="0"/>
                <a:cs typeface="Arial" panose="020B0604020202020204" pitchFamily="34" charset="0"/>
              </a:rPr>
              <a:t> </a:t>
            </a:r>
            <a:r>
              <a:rPr lang="ru-RU" sz="2800" dirty="0" err="1" smtClean="0">
                <a:latin typeface="Arial" panose="020B0604020202020204" pitchFamily="34" charset="0"/>
                <a:cs typeface="Arial" panose="020B0604020202020204" pitchFamily="34" charset="0"/>
              </a:rPr>
              <a:t>alter-globalists</a:t>
            </a:r>
            <a:r>
              <a:rPr lang="ru-RU" sz="2800" dirty="0" smtClean="0">
                <a:latin typeface="Arial" panose="020B0604020202020204" pitchFamily="34" charset="0"/>
                <a:cs typeface="Arial" panose="020B0604020202020204" pitchFamily="34" charset="0"/>
              </a:rPr>
              <a:t>.</a:t>
            </a:r>
            <a:endParaRPr lang="ru-RU" sz="28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87945817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304800" y="381000"/>
            <a:ext cx="8534400" cy="5509200"/>
          </a:xfrm>
          <a:prstGeom prst="rect">
            <a:avLst/>
          </a:prstGeom>
        </p:spPr>
        <p:txBody>
          <a:bodyPr wrap="square">
            <a:spAutoFit/>
          </a:bodyPr>
          <a:lstStyle/>
          <a:p>
            <a:r>
              <a:rPr lang="ru-RU" sz="2200" dirty="0" err="1" smtClean="0">
                <a:latin typeface="Arial" panose="020B0604020202020204" pitchFamily="34" charset="0"/>
                <a:cs typeface="Arial" panose="020B0604020202020204" pitchFamily="34" charset="0"/>
              </a:rPr>
              <a:t>An</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interesting</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idea</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regarding</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the</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uneven</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processes</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of</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globalization</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was</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expressed</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by</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the</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Swedish</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researcher</a:t>
            </a:r>
            <a:r>
              <a:rPr lang="ru-RU" sz="2200" dirty="0" smtClean="0">
                <a:latin typeface="Arial" panose="020B0604020202020204" pitchFamily="34" charset="0"/>
                <a:cs typeface="Arial" panose="020B0604020202020204" pitchFamily="34" charset="0"/>
              </a:rPr>
              <a:t> O. E. </a:t>
            </a:r>
            <a:r>
              <a:rPr lang="ru-RU" sz="2200" dirty="0" err="1" smtClean="0">
                <a:latin typeface="Arial" panose="020B0604020202020204" pitchFamily="34" charset="0"/>
                <a:cs typeface="Arial" panose="020B0604020202020204" pitchFamily="34" charset="0"/>
              </a:rPr>
              <a:t>Andersson</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and</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his</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colleagues</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in</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the</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book</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Gateway</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to</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the</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Global</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Economy</a:t>
            </a:r>
            <a:r>
              <a:rPr lang="ru-RU" sz="2200" dirty="0" smtClean="0">
                <a:latin typeface="Arial" panose="020B0604020202020204" pitchFamily="34" charset="0"/>
                <a:cs typeface="Arial" panose="020B0604020202020204" pitchFamily="34" charset="0"/>
              </a:rPr>
              <a:t>". </a:t>
            </a:r>
            <a:endParaRPr lang="en-US" sz="2200" dirty="0" smtClean="0">
              <a:latin typeface="Arial" panose="020B0604020202020204" pitchFamily="34" charset="0"/>
              <a:cs typeface="Arial" panose="020B0604020202020204" pitchFamily="34" charset="0"/>
            </a:endParaRPr>
          </a:p>
          <a:p>
            <a:r>
              <a:rPr lang="ru-RU" sz="2200" dirty="0" err="1" smtClean="0">
                <a:latin typeface="Arial" panose="020B0604020202020204" pitchFamily="34" charset="0"/>
                <a:cs typeface="Arial" panose="020B0604020202020204" pitchFamily="34" charset="0"/>
              </a:rPr>
              <a:t>Its</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essence</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lies</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in</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the</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fact</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that</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it</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is</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not</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states</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that</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are</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globalized</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but</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individual</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territories</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in</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which</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internetwork</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nodes</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are</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tied</a:t>
            </a:r>
            <a:r>
              <a:rPr lang="ru-RU" sz="2200" dirty="0" smtClean="0">
                <a:latin typeface="Arial" panose="020B0604020202020204" pitchFamily="34" charset="0"/>
                <a:cs typeface="Arial" panose="020B0604020202020204" pitchFamily="34" charset="0"/>
              </a:rPr>
              <a:t>. </a:t>
            </a:r>
            <a:endParaRPr lang="en-US" sz="2200" dirty="0" smtClean="0">
              <a:latin typeface="Arial" panose="020B0604020202020204" pitchFamily="34" charset="0"/>
              <a:cs typeface="Arial" panose="020B0604020202020204" pitchFamily="34" charset="0"/>
            </a:endParaRPr>
          </a:p>
          <a:p>
            <a:r>
              <a:rPr lang="ru-RU" sz="2200" dirty="0" err="1" smtClean="0">
                <a:latin typeface="Arial" panose="020B0604020202020204" pitchFamily="34" charset="0"/>
                <a:cs typeface="Arial" panose="020B0604020202020204" pitchFamily="34" charset="0"/>
              </a:rPr>
              <a:t>The</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authors</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have</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shown</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that</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economic</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specialization</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as</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well</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as</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inter-network</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economic</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nodes</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open</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up</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new</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opportunities</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for</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regions</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and</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are</a:t>
            </a:r>
            <a:r>
              <a:rPr lang="ru-RU" sz="2200" dirty="0" smtClean="0">
                <a:latin typeface="Arial" panose="020B0604020202020204" pitchFamily="34" charset="0"/>
                <a:cs typeface="Arial" panose="020B0604020202020204" pitchFamily="34" charset="0"/>
              </a:rPr>
              <a:t> a </a:t>
            </a:r>
            <a:r>
              <a:rPr lang="ru-RU" sz="2200" dirty="0" err="1" smtClean="0">
                <a:latin typeface="Arial" panose="020B0604020202020204" pitchFamily="34" charset="0"/>
                <a:cs typeface="Arial" panose="020B0604020202020204" pitchFamily="34" charset="0"/>
              </a:rPr>
              <a:t>kind</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of</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gateway</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to</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the</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global</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world</a:t>
            </a:r>
            <a:r>
              <a:rPr lang="ru-RU" sz="2200" dirty="0" smtClean="0">
                <a:latin typeface="Arial" panose="020B0604020202020204" pitchFamily="34" charset="0"/>
                <a:cs typeface="Arial" panose="020B0604020202020204" pitchFamily="34" charset="0"/>
              </a:rPr>
              <a:t>. </a:t>
            </a:r>
            <a:endParaRPr lang="en-US" sz="2200" dirty="0" smtClean="0">
              <a:latin typeface="Arial" panose="020B0604020202020204" pitchFamily="34" charset="0"/>
              <a:cs typeface="Arial" panose="020B0604020202020204" pitchFamily="34" charset="0"/>
            </a:endParaRPr>
          </a:p>
          <a:p>
            <a:r>
              <a:rPr lang="ru-RU" sz="2200" dirty="0" err="1" smtClean="0">
                <a:latin typeface="Arial" panose="020B0604020202020204" pitchFamily="34" charset="0"/>
                <a:cs typeface="Arial" panose="020B0604020202020204" pitchFamily="34" charset="0"/>
              </a:rPr>
              <a:t>As</a:t>
            </a:r>
            <a:r>
              <a:rPr lang="ru-RU" sz="2200" dirty="0" smtClean="0">
                <a:latin typeface="Arial" panose="020B0604020202020204" pitchFamily="34" charset="0"/>
                <a:cs typeface="Arial" panose="020B0604020202020204" pitchFamily="34" charset="0"/>
              </a:rPr>
              <a:t> a </a:t>
            </a:r>
            <a:r>
              <a:rPr lang="ru-RU" sz="2200" dirty="0" err="1" smtClean="0">
                <a:latin typeface="Arial" panose="020B0604020202020204" pitchFamily="34" charset="0"/>
                <a:cs typeface="Arial" panose="020B0604020202020204" pitchFamily="34" charset="0"/>
              </a:rPr>
              <a:t>result</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different</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geographical</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formations</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cities</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and</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small</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territories</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fit</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into</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the</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world</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in</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different</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ways</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Some</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of</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them</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in</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particular</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New</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York</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London</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Tokyo</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Greater</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Washington</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Southern</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California</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Frankfurt</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Milan</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Miami</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Vancouver</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Singapore</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etc</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find</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themselves</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on</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the</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cutting</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edge</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of</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globalization</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others</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on</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the</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sidelines</a:t>
            </a:r>
            <a:r>
              <a:rPr lang="ru-RU" sz="2200" dirty="0" smtClean="0">
                <a:latin typeface="Arial" panose="020B0604020202020204" pitchFamily="34" charset="0"/>
                <a:cs typeface="Arial" panose="020B0604020202020204" pitchFamily="34" charset="0"/>
              </a:rPr>
              <a:t>. O. E. </a:t>
            </a:r>
            <a:r>
              <a:rPr lang="ru-RU" sz="2200" dirty="0" err="1" smtClean="0">
                <a:latin typeface="Arial" panose="020B0604020202020204" pitchFamily="34" charset="0"/>
                <a:cs typeface="Arial" panose="020B0604020202020204" pitchFamily="34" charset="0"/>
              </a:rPr>
              <a:t>Andersson</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and</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his</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colleagues</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consider</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globalization</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processes</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in</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the</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economic</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plane</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but</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similar</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the</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reasoning</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is</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quite</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acceptable</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for</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politics</a:t>
            </a:r>
            <a:r>
              <a:rPr lang="ru-RU" sz="2200" dirty="0" smtClean="0">
                <a:latin typeface="Arial" panose="020B0604020202020204" pitchFamily="34" charset="0"/>
                <a:cs typeface="Arial" panose="020B0604020202020204" pitchFamily="34" charset="0"/>
              </a:rPr>
              <a:t>.</a:t>
            </a:r>
            <a:endParaRPr lang="ru-RU" sz="22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45188349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97814" y="353695"/>
            <a:ext cx="7948371" cy="492443"/>
          </a:xfrm>
        </p:spPr>
        <p:txBody>
          <a:bodyPr/>
          <a:lstStyle/>
          <a:p>
            <a:pPr algn="ctr"/>
            <a:r>
              <a:rPr lang="en-US" dirty="0" smtClean="0"/>
              <a:t>Localization </a:t>
            </a:r>
            <a:r>
              <a:rPr lang="en-US" dirty="0"/>
              <a:t>and isolationism</a:t>
            </a:r>
            <a:endParaRPr lang="ru-RU" dirty="0"/>
          </a:p>
        </p:txBody>
      </p:sp>
      <p:sp>
        <p:nvSpPr>
          <p:cNvPr id="3" name="Текст 2"/>
          <p:cNvSpPr>
            <a:spLocks noGrp="1"/>
          </p:cNvSpPr>
          <p:nvPr>
            <p:ph type="body" idx="1"/>
          </p:nvPr>
        </p:nvSpPr>
        <p:spPr>
          <a:xfrm>
            <a:off x="152399" y="990600"/>
            <a:ext cx="8839200" cy="5562600"/>
          </a:xfrm>
        </p:spPr>
        <p:txBody>
          <a:bodyPr/>
          <a:lstStyle/>
          <a:p>
            <a:r>
              <a:rPr lang="ru-RU" sz="2100" dirty="0" err="1">
                <a:latin typeface="Arial" panose="020B0604020202020204" pitchFamily="34" charset="0"/>
                <a:cs typeface="Arial" panose="020B0604020202020204" pitchFamily="34" charset="0"/>
              </a:rPr>
              <a:t>Along</a:t>
            </a:r>
            <a:r>
              <a:rPr lang="ru-RU" sz="2100" dirty="0">
                <a:latin typeface="Arial" panose="020B0604020202020204" pitchFamily="34" charset="0"/>
                <a:cs typeface="Arial" panose="020B0604020202020204" pitchFamily="34" charset="0"/>
              </a:rPr>
              <a:t> </a:t>
            </a:r>
            <a:r>
              <a:rPr lang="ru-RU" sz="2100" dirty="0" err="1">
                <a:latin typeface="Arial" panose="020B0604020202020204" pitchFamily="34" charset="0"/>
                <a:cs typeface="Arial" panose="020B0604020202020204" pitchFamily="34" charset="0"/>
              </a:rPr>
              <a:t>with</a:t>
            </a:r>
            <a:r>
              <a:rPr lang="ru-RU" sz="2100" dirty="0">
                <a:latin typeface="Arial" panose="020B0604020202020204" pitchFamily="34" charset="0"/>
                <a:cs typeface="Arial" panose="020B0604020202020204" pitchFamily="34" charset="0"/>
              </a:rPr>
              <a:t> </a:t>
            </a:r>
            <a:r>
              <a:rPr lang="ru-RU" sz="2100" dirty="0" err="1">
                <a:latin typeface="Arial" panose="020B0604020202020204" pitchFamily="34" charset="0"/>
                <a:cs typeface="Arial" panose="020B0604020202020204" pitchFamily="34" charset="0"/>
              </a:rPr>
              <a:t>globalization</a:t>
            </a:r>
            <a:r>
              <a:rPr lang="ru-RU" sz="2100" dirty="0">
                <a:latin typeface="Arial" panose="020B0604020202020204" pitchFamily="34" charset="0"/>
                <a:cs typeface="Arial" panose="020B0604020202020204" pitchFamily="34" charset="0"/>
              </a:rPr>
              <a:t>, </a:t>
            </a:r>
            <a:r>
              <a:rPr lang="ru-RU" sz="2100" dirty="0" err="1">
                <a:latin typeface="Arial" panose="020B0604020202020204" pitchFamily="34" charset="0"/>
                <a:cs typeface="Arial" panose="020B0604020202020204" pitchFamily="34" charset="0"/>
              </a:rPr>
              <a:t>there</a:t>
            </a:r>
            <a:r>
              <a:rPr lang="ru-RU" sz="2100" dirty="0">
                <a:latin typeface="Arial" panose="020B0604020202020204" pitchFamily="34" charset="0"/>
                <a:cs typeface="Arial" panose="020B0604020202020204" pitchFamily="34" charset="0"/>
              </a:rPr>
              <a:t> </a:t>
            </a:r>
            <a:r>
              <a:rPr lang="ru-RU" sz="2100" dirty="0" err="1">
                <a:latin typeface="Arial" panose="020B0604020202020204" pitchFamily="34" charset="0"/>
                <a:cs typeface="Arial" panose="020B0604020202020204" pitchFamily="34" charset="0"/>
              </a:rPr>
              <a:t>are</a:t>
            </a:r>
            <a:r>
              <a:rPr lang="ru-RU" sz="2100" dirty="0">
                <a:latin typeface="Arial" panose="020B0604020202020204" pitchFamily="34" charset="0"/>
                <a:cs typeface="Arial" panose="020B0604020202020204" pitchFamily="34" charset="0"/>
              </a:rPr>
              <a:t> </a:t>
            </a:r>
            <a:r>
              <a:rPr lang="ru-RU" sz="2100" dirty="0" err="1">
                <a:latin typeface="Arial" panose="020B0604020202020204" pitchFamily="34" charset="0"/>
                <a:cs typeface="Arial" panose="020B0604020202020204" pitchFamily="34" charset="0"/>
              </a:rPr>
              <a:t>two</a:t>
            </a:r>
            <a:r>
              <a:rPr lang="ru-RU" sz="2100" dirty="0">
                <a:latin typeface="Arial" panose="020B0604020202020204" pitchFamily="34" charset="0"/>
                <a:cs typeface="Arial" panose="020B0604020202020204" pitchFamily="34" charset="0"/>
              </a:rPr>
              <a:t> </a:t>
            </a:r>
            <a:r>
              <a:rPr lang="ru-RU" sz="2100" dirty="0" err="1">
                <a:latin typeface="Arial" panose="020B0604020202020204" pitchFamily="34" charset="0"/>
                <a:cs typeface="Arial" panose="020B0604020202020204" pitchFamily="34" charset="0"/>
              </a:rPr>
              <a:t>other</a:t>
            </a:r>
            <a:r>
              <a:rPr lang="ru-RU" sz="2100" dirty="0">
                <a:latin typeface="Arial" panose="020B0604020202020204" pitchFamily="34" charset="0"/>
                <a:cs typeface="Arial" panose="020B0604020202020204" pitchFamily="34" charset="0"/>
              </a:rPr>
              <a:t> </a:t>
            </a:r>
            <a:r>
              <a:rPr lang="ru-RU" sz="2100" dirty="0" err="1">
                <a:latin typeface="Arial" panose="020B0604020202020204" pitchFamily="34" charset="0"/>
                <a:cs typeface="Arial" panose="020B0604020202020204" pitchFamily="34" charset="0"/>
              </a:rPr>
              <a:t>trends</a:t>
            </a:r>
            <a:r>
              <a:rPr lang="ru-RU" sz="2100" dirty="0">
                <a:latin typeface="Arial" panose="020B0604020202020204" pitchFamily="34" charset="0"/>
                <a:cs typeface="Arial" panose="020B0604020202020204" pitchFamily="34" charset="0"/>
              </a:rPr>
              <a:t> </a:t>
            </a:r>
            <a:r>
              <a:rPr lang="ru-RU" sz="2100" dirty="0" err="1">
                <a:latin typeface="Arial" panose="020B0604020202020204" pitchFamily="34" charset="0"/>
                <a:cs typeface="Arial" panose="020B0604020202020204" pitchFamily="34" charset="0"/>
              </a:rPr>
              <a:t>accompanying</a:t>
            </a:r>
            <a:r>
              <a:rPr lang="ru-RU" sz="2100" dirty="0">
                <a:latin typeface="Arial" panose="020B0604020202020204" pitchFamily="34" charset="0"/>
                <a:cs typeface="Arial" panose="020B0604020202020204" pitchFamily="34" charset="0"/>
              </a:rPr>
              <a:t> </a:t>
            </a:r>
            <a:r>
              <a:rPr lang="ru-RU" sz="2100" dirty="0" err="1">
                <a:latin typeface="Arial" panose="020B0604020202020204" pitchFamily="34" charset="0"/>
                <a:cs typeface="Arial" panose="020B0604020202020204" pitchFamily="34" charset="0"/>
              </a:rPr>
              <a:t>it</a:t>
            </a:r>
            <a:r>
              <a:rPr lang="ru-RU" sz="2100" dirty="0">
                <a:latin typeface="Arial" panose="020B0604020202020204" pitchFamily="34" charset="0"/>
                <a:cs typeface="Arial" panose="020B0604020202020204" pitchFamily="34" charset="0"/>
              </a:rPr>
              <a:t> — </a:t>
            </a:r>
            <a:r>
              <a:rPr lang="ru-RU" sz="2100" dirty="0" err="1">
                <a:latin typeface="Arial" panose="020B0604020202020204" pitchFamily="34" charset="0"/>
                <a:cs typeface="Arial" panose="020B0604020202020204" pitchFamily="34" charset="0"/>
              </a:rPr>
              <a:t>localization</a:t>
            </a:r>
            <a:r>
              <a:rPr lang="ru-RU" sz="2100" dirty="0">
                <a:latin typeface="Arial" panose="020B0604020202020204" pitchFamily="34" charset="0"/>
                <a:cs typeface="Arial" panose="020B0604020202020204" pitchFamily="34" charset="0"/>
              </a:rPr>
              <a:t> </a:t>
            </a:r>
            <a:r>
              <a:rPr lang="ru-RU" sz="2100" dirty="0" err="1">
                <a:latin typeface="Arial" panose="020B0604020202020204" pitchFamily="34" charset="0"/>
                <a:cs typeface="Arial" panose="020B0604020202020204" pitchFamily="34" charset="0"/>
              </a:rPr>
              <a:t>and</a:t>
            </a:r>
            <a:r>
              <a:rPr lang="ru-RU" sz="2100" dirty="0">
                <a:latin typeface="Arial" panose="020B0604020202020204" pitchFamily="34" charset="0"/>
                <a:cs typeface="Arial" panose="020B0604020202020204" pitchFamily="34" charset="0"/>
              </a:rPr>
              <a:t> </a:t>
            </a:r>
            <a:r>
              <a:rPr lang="ru-RU" sz="2100" dirty="0" err="1">
                <a:latin typeface="Arial" panose="020B0604020202020204" pitchFamily="34" charset="0"/>
                <a:cs typeface="Arial" panose="020B0604020202020204" pitchFamily="34" charset="0"/>
              </a:rPr>
              <a:t>isolationism</a:t>
            </a:r>
            <a:r>
              <a:rPr lang="ru-RU" sz="2100" dirty="0">
                <a:latin typeface="Arial" panose="020B0604020202020204" pitchFamily="34" charset="0"/>
                <a:cs typeface="Arial" panose="020B0604020202020204" pitchFamily="34" charset="0"/>
              </a:rPr>
              <a:t>. </a:t>
            </a:r>
            <a:r>
              <a:rPr lang="ru-RU" sz="2100" dirty="0" err="1">
                <a:latin typeface="Arial" panose="020B0604020202020204" pitchFamily="34" charset="0"/>
                <a:cs typeface="Arial" panose="020B0604020202020204" pitchFamily="34" charset="0"/>
              </a:rPr>
              <a:t>If</a:t>
            </a:r>
            <a:r>
              <a:rPr lang="ru-RU" sz="2100" dirty="0">
                <a:latin typeface="Arial" panose="020B0604020202020204" pitchFamily="34" charset="0"/>
                <a:cs typeface="Arial" panose="020B0604020202020204" pitchFamily="34" charset="0"/>
              </a:rPr>
              <a:t> </a:t>
            </a:r>
            <a:r>
              <a:rPr lang="ru-RU" sz="2100" dirty="0" err="1">
                <a:latin typeface="Arial" panose="020B0604020202020204" pitchFamily="34" charset="0"/>
                <a:cs typeface="Arial" panose="020B0604020202020204" pitchFamily="34" charset="0"/>
              </a:rPr>
              <a:t>isolationism</a:t>
            </a:r>
            <a:r>
              <a:rPr lang="ru-RU" sz="2100" dirty="0">
                <a:latin typeface="Arial" panose="020B0604020202020204" pitchFamily="34" charset="0"/>
                <a:cs typeface="Arial" panose="020B0604020202020204" pitchFamily="34" charset="0"/>
              </a:rPr>
              <a:t> </a:t>
            </a:r>
            <a:r>
              <a:rPr lang="ru-RU" sz="2100" dirty="0" err="1">
                <a:latin typeface="Arial" panose="020B0604020202020204" pitchFamily="34" charset="0"/>
                <a:cs typeface="Arial" panose="020B0604020202020204" pitchFamily="34" charset="0"/>
              </a:rPr>
              <a:t>provides</a:t>
            </a:r>
            <a:r>
              <a:rPr lang="ru-RU" sz="2100" dirty="0">
                <a:latin typeface="Arial" panose="020B0604020202020204" pitchFamily="34" charset="0"/>
                <a:cs typeface="Arial" panose="020B0604020202020204" pitchFamily="34" charset="0"/>
              </a:rPr>
              <a:t> </a:t>
            </a:r>
            <a:r>
              <a:rPr lang="ru-RU" sz="2100" dirty="0" err="1">
                <a:latin typeface="Arial" panose="020B0604020202020204" pitchFamily="34" charset="0"/>
                <a:cs typeface="Arial" panose="020B0604020202020204" pitchFamily="34" charset="0"/>
              </a:rPr>
              <a:t>for</a:t>
            </a:r>
            <a:r>
              <a:rPr lang="ru-RU" sz="2100" dirty="0">
                <a:latin typeface="Arial" panose="020B0604020202020204" pitchFamily="34" charset="0"/>
                <a:cs typeface="Arial" panose="020B0604020202020204" pitchFamily="34" charset="0"/>
              </a:rPr>
              <a:t> a </a:t>
            </a:r>
            <a:r>
              <a:rPr lang="ru-RU" sz="2100" dirty="0" err="1">
                <a:latin typeface="Arial" panose="020B0604020202020204" pitchFamily="34" charset="0"/>
                <a:cs typeface="Arial" panose="020B0604020202020204" pitchFamily="34" charset="0"/>
              </a:rPr>
              <a:t>strategy</a:t>
            </a:r>
            <a:r>
              <a:rPr lang="ru-RU" sz="2100" dirty="0">
                <a:latin typeface="Arial" panose="020B0604020202020204" pitchFamily="34" charset="0"/>
                <a:cs typeface="Arial" panose="020B0604020202020204" pitchFamily="34" charset="0"/>
              </a:rPr>
              <a:t> </a:t>
            </a:r>
            <a:r>
              <a:rPr lang="ru-RU" sz="2100" dirty="0" err="1">
                <a:latin typeface="Arial" panose="020B0604020202020204" pitchFamily="34" charset="0"/>
                <a:cs typeface="Arial" panose="020B0604020202020204" pitchFamily="34" charset="0"/>
              </a:rPr>
              <a:t>to</a:t>
            </a:r>
            <a:r>
              <a:rPr lang="ru-RU" sz="2100" dirty="0">
                <a:latin typeface="Arial" panose="020B0604020202020204" pitchFamily="34" charset="0"/>
                <a:cs typeface="Arial" panose="020B0604020202020204" pitchFamily="34" charset="0"/>
              </a:rPr>
              <a:t> </a:t>
            </a:r>
            <a:r>
              <a:rPr lang="ru-RU" sz="2100" dirty="0" err="1">
                <a:latin typeface="Arial" panose="020B0604020202020204" pitchFamily="34" charset="0"/>
                <a:cs typeface="Arial" panose="020B0604020202020204" pitchFamily="34" charset="0"/>
              </a:rPr>
              <a:t>protect</a:t>
            </a:r>
            <a:r>
              <a:rPr lang="ru-RU" sz="2100" dirty="0">
                <a:latin typeface="Arial" panose="020B0604020202020204" pitchFamily="34" charset="0"/>
                <a:cs typeface="Arial" panose="020B0604020202020204" pitchFamily="34" charset="0"/>
              </a:rPr>
              <a:t> </a:t>
            </a:r>
            <a:r>
              <a:rPr lang="ru-RU" sz="2100" dirty="0" err="1">
                <a:latin typeface="Arial" panose="020B0604020202020204" pitchFamily="34" charset="0"/>
                <a:cs typeface="Arial" panose="020B0604020202020204" pitchFamily="34" charset="0"/>
              </a:rPr>
              <a:t>against</a:t>
            </a:r>
            <a:r>
              <a:rPr lang="ru-RU" sz="2100" dirty="0">
                <a:latin typeface="Arial" panose="020B0604020202020204" pitchFamily="34" charset="0"/>
                <a:cs typeface="Arial" panose="020B0604020202020204" pitchFamily="34" charset="0"/>
              </a:rPr>
              <a:t> </a:t>
            </a:r>
            <a:r>
              <a:rPr lang="ru-RU" sz="2100" dirty="0" err="1">
                <a:latin typeface="Arial" panose="020B0604020202020204" pitchFamily="34" charset="0"/>
                <a:cs typeface="Arial" panose="020B0604020202020204" pitchFamily="34" charset="0"/>
              </a:rPr>
              <a:t>the</a:t>
            </a:r>
            <a:r>
              <a:rPr lang="ru-RU" sz="2100" dirty="0">
                <a:latin typeface="Arial" panose="020B0604020202020204" pitchFamily="34" charset="0"/>
                <a:cs typeface="Arial" panose="020B0604020202020204" pitchFamily="34" charset="0"/>
              </a:rPr>
              <a:t> </a:t>
            </a:r>
            <a:r>
              <a:rPr lang="ru-RU" sz="2100" dirty="0" err="1">
                <a:latin typeface="Arial" panose="020B0604020202020204" pitchFamily="34" charset="0"/>
                <a:cs typeface="Arial" panose="020B0604020202020204" pitchFamily="34" charset="0"/>
              </a:rPr>
              <a:t>effects</a:t>
            </a:r>
            <a:r>
              <a:rPr lang="ru-RU" sz="2100" dirty="0">
                <a:latin typeface="Arial" panose="020B0604020202020204" pitchFamily="34" charset="0"/>
                <a:cs typeface="Arial" panose="020B0604020202020204" pitchFamily="34" charset="0"/>
              </a:rPr>
              <a:t> </a:t>
            </a:r>
            <a:r>
              <a:rPr lang="ru-RU" sz="2100" dirty="0" err="1">
                <a:latin typeface="Arial" panose="020B0604020202020204" pitchFamily="34" charset="0"/>
                <a:cs typeface="Arial" panose="020B0604020202020204" pitchFamily="34" charset="0"/>
              </a:rPr>
              <a:t>of</a:t>
            </a:r>
            <a:r>
              <a:rPr lang="ru-RU" sz="2100" dirty="0">
                <a:latin typeface="Arial" panose="020B0604020202020204" pitchFamily="34" charset="0"/>
                <a:cs typeface="Arial" panose="020B0604020202020204" pitchFamily="34" charset="0"/>
              </a:rPr>
              <a:t> </a:t>
            </a:r>
            <a:r>
              <a:rPr lang="ru-RU" sz="2100" dirty="0" err="1">
                <a:latin typeface="Arial" panose="020B0604020202020204" pitchFamily="34" charset="0"/>
                <a:cs typeface="Arial" panose="020B0604020202020204" pitchFamily="34" charset="0"/>
              </a:rPr>
              <a:t>globalization</a:t>
            </a:r>
            <a:r>
              <a:rPr lang="ru-RU" sz="2100" dirty="0">
                <a:latin typeface="Arial" panose="020B0604020202020204" pitchFamily="34" charset="0"/>
                <a:cs typeface="Arial" panose="020B0604020202020204" pitchFamily="34" charset="0"/>
              </a:rPr>
              <a:t>, </a:t>
            </a:r>
            <a:r>
              <a:rPr lang="ru-RU" sz="2100" dirty="0" err="1">
                <a:latin typeface="Arial" panose="020B0604020202020204" pitchFamily="34" charset="0"/>
                <a:cs typeface="Arial" panose="020B0604020202020204" pitchFamily="34" charset="0"/>
              </a:rPr>
              <a:t>then</a:t>
            </a:r>
            <a:r>
              <a:rPr lang="ru-RU" sz="2100" dirty="0">
                <a:latin typeface="Arial" panose="020B0604020202020204" pitchFamily="34" charset="0"/>
                <a:cs typeface="Arial" panose="020B0604020202020204" pitchFamily="34" charset="0"/>
              </a:rPr>
              <a:t> </a:t>
            </a:r>
            <a:r>
              <a:rPr lang="ru-RU" sz="2100" dirty="0" err="1">
                <a:latin typeface="Arial" panose="020B0604020202020204" pitchFamily="34" charset="0"/>
                <a:cs typeface="Arial" panose="020B0604020202020204" pitchFamily="34" charset="0"/>
              </a:rPr>
              <a:t>localization</a:t>
            </a:r>
            <a:r>
              <a:rPr lang="ru-RU" sz="2100" dirty="0">
                <a:latin typeface="Arial" panose="020B0604020202020204" pitchFamily="34" charset="0"/>
                <a:cs typeface="Arial" panose="020B0604020202020204" pitchFamily="34" charset="0"/>
              </a:rPr>
              <a:t> </a:t>
            </a:r>
            <a:r>
              <a:rPr lang="ru-RU" sz="2100" dirty="0" err="1">
                <a:latin typeface="Arial" panose="020B0604020202020204" pitchFamily="34" charset="0"/>
                <a:cs typeface="Arial" panose="020B0604020202020204" pitchFamily="34" charset="0"/>
              </a:rPr>
              <a:t>involves</a:t>
            </a:r>
            <a:r>
              <a:rPr lang="ru-RU" sz="2100" dirty="0">
                <a:latin typeface="Arial" panose="020B0604020202020204" pitchFamily="34" charset="0"/>
                <a:cs typeface="Arial" panose="020B0604020202020204" pitchFamily="34" charset="0"/>
              </a:rPr>
              <a:t> </a:t>
            </a:r>
            <a:r>
              <a:rPr lang="ru-RU" sz="2100" dirty="0" err="1">
                <a:latin typeface="Arial" panose="020B0604020202020204" pitchFamily="34" charset="0"/>
                <a:cs typeface="Arial" panose="020B0604020202020204" pitchFamily="34" charset="0"/>
              </a:rPr>
              <a:t>adaptation</a:t>
            </a:r>
            <a:r>
              <a:rPr lang="ru-RU" sz="2100" dirty="0">
                <a:latin typeface="Arial" panose="020B0604020202020204" pitchFamily="34" charset="0"/>
                <a:cs typeface="Arial" panose="020B0604020202020204" pitchFamily="34" charset="0"/>
              </a:rPr>
              <a:t> </a:t>
            </a:r>
            <a:r>
              <a:rPr lang="ru-RU" sz="2100" dirty="0" err="1">
                <a:latin typeface="Arial" panose="020B0604020202020204" pitchFamily="34" charset="0"/>
                <a:cs typeface="Arial" panose="020B0604020202020204" pitchFamily="34" charset="0"/>
              </a:rPr>
              <a:t>to</a:t>
            </a:r>
            <a:r>
              <a:rPr lang="ru-RU" sz="2100" dirty="0">
                <a:latin typeface="Arial" panose="020B0604020202020204" pitchFamily="34" charset="0"/>
                <a:cs typeface="Arial" panose="020B0604020202020204" pitchFamily="34" charset="0"/>
              </a:rPr>
              <a:t> </a:t>
            </a:r>
            <a:r>
              <a:rPr lang="ru-RU" sz="2100" dirty="0" err="1">
                <a:latin typeface="Arial" panose="020B0604020202020204" pitchFamily="34" charset="0"/>
                <a:cs typeface="Arial" panose="020B0604020202020204" pitchFamily="34" charset="0"/>
              </a:rPr>
              <a:t>local</a:t>
            </a:r>
            <a:r>
              <a:rPr lang="ru-RU" sz="2100" dirty="0">
                <a:latin typeface="Arial" panose="020B0604020202020204" pitchFamily="34" charset="0"/>
                <a:cs typeface="Arial" panose="020B0604020202020204" pitchFamily="34" charset="0"/>
              </a:rPr>
              <a:t> </a:t>
            </a:r>
            <a:r>
              <a:rPr lang="ru-RU" sz="2100" dirty="0" err="1">
                <a:latin typeface="Arial" panose="020B0604020202020204" pitchFamily="34" charset="0"/>
                <a:cs typeface="Arial" panose="020B0604020202020204" pitchFamily="34" charset="0"/>
              </a:rPr>
              <a:t>conditions</a:t>
            </a:r>
            <a:r>
              <a:rPr lang="ru-RU" sz="2100" dirty="0">
                <a:latin typeface="Arial" panose="020B0604020202020204" pitchFamily="34" charset="0"/>
                <a:cs typeface="Arial" panose="020B0604020202020204" pitchFamily="34" charset="0"/>
              </a:rPr>
              <a:t>, </a:t>
            </a:r>
            <a:r>
              <a:rPr lang="ru-RU" sz="2100" dirty="0" err="1">
                <a:latin typeface="Arial" panose="020B0604020202020204" pitchFamily="34" charset="0"/>
                <a:cs typeface="Arial" panose="020B0604020202020204" pitchFamily="34" charset="0"/>
              </a:rPr>
              <a:t>to</a:t>
            </a:r>
            <a:r>
              <a:rPr lang="ru-RU" sz="2100" dirty="0">
                <a:latin typeface="Arial" panose="020B0604020202020204" pitchFamily="34" charset="0"/>
                <a:cs typeface="Arial" panose="020B0604020202020204" pitchFamily="34" charset="0"/>
              </a:rPr>
              <a:t> </a:t>
            </a:r>
            <a:r>
              <a:rPr lang="ru-RU" sz="2100" dirty="0" err="1">
                <a:latin typeface="Arial" panose="020B0604020202020204" pitchFamily="34" charset="0"/>
                <a:cs typeface="Arial" panose="020B0604020202020204" pitchFamily="34" charset="0"/>
              </a:rPr>
              <a:t>the</a:t>
            </a:r>
            <a:r>
              <a:rPr lang="ru-RU" sz="2100" dirty="0">
                <a:latin typeface="Arial" panose="020B0604020202020204" pitchFamily="34" charset="0"/>
                <a:cs typeface="Arial" panose="020B0604020202020204" pitchFamily="34" charset="0"/>
              </a:rPr>
              <a:t> </a:t>
            </a:r>
            <a:r>
              <a:rPr lang="ru-RU" sz="2100" dirty="0" err="1">
                <a:latin typeface="Arial" panose="020B0604020202020204" pitchFamily="34" charset="0"/>
                <a:cs typeface="Arial" panose="020B0604020202020204" pitchFamily="34" charset="0"/>
              </a:rPr>
              <a:t>specifics</a:t>
            </a:r>
            <a:r>
              <a:rPr lang="ru-RU" sz="2100" dirty="0">
                <a:latin typeface="Arial" panose="020B0604020202020204" pitchFamily="34" charset="0"/>
                <a:cs typeface="Arial" panose="020B0604020202020204" pitchFamily="34" charset="0"/>
              </a:rPr>
              <a:t> </a:t>
            </a:r>
            <a:r>
              <a:rPr lang="ru-RU" sz="2100" dirty="0" err="1">
                <a:latin typeface="Arial" panose="020B0604020202020204" pitchFamily="34" charset="0"/>
                <a:cs typeface="Arial" panose="020B0604020202020204" pitchFamily="34" charset="0"/>
              </a:rPr>
              <a:t>of</a:t>
            </a:r>
            <a:r>
              <a:rPr lang="ru-RU" sz="2100" dirty="0">
                <a:latin typeface="Arial" panose="020B0604020202020204" pitchFamily="34" charset="0"/>
                <a:cs typeface="Arial" panose="020B0604020202020204" pitchFamily="34" charset="0"/>
              </a:rPr>
              <a:t> </a:t>
            </a:r>
            <a:r>
              <a:rPr lang="ru-RU" sz="2100" dirty="0" err="1">
                <a:latin typeface="Arial" panose="020B0604020202020204" pitchFamily="34" charset="0"/>
                <a:cs typeface="Arial" panose="020B0604020202020204" pitchFamily="34" charset="0"/>
              </a:rPr>
              <a:t>one's</a:t>
            </a:r>
            <a:r>
              <a:rPr lang="ru-RU" sz="2100" dirty="0">
                <a:latin typeface="Arial" panose="020B0604020202020204" pitchFamily="34" charset="0"/>
                <a:cs typeface="Arial" panose="020B0604020202020204" pitchFamily="34" charset="0"/>
              </a:rPr>
              <a:t> </a:t>
            </a:r>
            <a:r>
              <a:rPr lang="ru-RU" sz="2100" dirty="0" err="1">
                <a:latin typeface="Arial" panose="020B0604020202020204" pitchFamily="34" charset="0"/>
                <a:cs typeface="Arial" panose="020B0604020202020204" pitchFamily="34" charset="0"/>
              </a:rPr>
              <a:t>region</a:t>
            </a:r>
            <a:r>
              <a:rPr lang="ru-RU" sz="2100" dirty="0">
                <a:latin typeface="Arial" panose="020B0604020202020204" pitchFamily="34" charset="0"/>
                <a:cs typeface="Arial" panose="020B0604020202020204" pitchFamily="34" charset="0"/>
              </a:rPr>
              <a:t>.</a:t>
            </a:r>
          </a:p>
          <a:p>
            <a:endParaRPr lang="ru-RU" sz="2100" dirty="0">
              <a:latin typeface="Arial" panose="020B0604020202020204" pitchFamily="34" charset="0"/>
              <a:cs typeface="Arial" panose="020B0604020202020204" pitchFamily="34" charset="0"/>
            </a:endParaRPr>
          </a:p>
          <a:p>
            <a:r>
              <a:rPr lang="ru-RU" sz="2100" dirty="0" err="1">
                <a:latin typeface="Arial" panose="020B0604020202020204" pitchFamily="34" charset="0"/>
                <a:cs typeface="Arial" panose="020B0604020202020204" pitchFamily="34" charset="0"/>
              </a:rPr>
              <a:t>The</a:t>
            </a:r>
            <a:r>
              <a:rPr lang="ru-RU" sz="2100" dirty="0">
                <a:latin typeface="Arial" panose="020B0604020202020204" pitchFamily="34" charset="0"/>
                <a:cs typeface="Arial" panose="020B0604020202020204" pitchFamily="34" charset="0"/>
              </a:rPr>
              <a:t> </a:t>
            </a:r>
            <a:r>
              <a:rPr lang="ru-RU" sz="2100" dirty="0" err="1">
                <a:latin typeface="Arial" panose="020B0604020202020204" pitchFamily="34" charset="0"/>
                <a:cs typeface="Arial" panose="020B0604020202020204" pitchFamily="34" charset="0"/>
              </a:rPr>
              <a:t>idea</a:t>
            </a:r>
            <a:r>
              <a:rPr lang="ru-RU" sz="2100" dirty="0">
                <a:latin typeface="Arial" panose="020B0604020202020204" pitchFamily="34" charset="0"/>
                <a:cs typeface="Arial" panose="020B0604020202020204" pitchFamily="34" charset="0"/>
              </a:rPr>
              <a:t> </a:t>
            </a:r>
            <a:r>
              <a:rPr lang="ru-RU" sz="2100" dirty="0" err="1">
                <a:latin typeface="Arial" panose="020B0604020202020204" pitchFamily="34" charset="0"/>
                <a:cs typeface="Arial" panose="020B0604020202020204" pitchFamily="34" charset="0"/>
              </a:rPr>
              <a:t>of</a:t>
            </a:r>
            <a:r>
              <a:rPr lang="ru-RU" sz="2100" dirty="0">
                <a:latin typeface="Arial" panose="020B0604020202020204" pitchFamily="34" charset="0"/>
                <a:cs typeface="Arial" panose="020B0604020202020204" pitchFamily="34" charset="0"/>
              </a:rPr>
              <a:t> </a:t>
            </a:r>
            <a:r>
              <a:rPr lang="ru-RU" sz="2100" dirty="0" err="1">
                <a:latin typeface="Arial" panose="020B0604020202020204" pitchFamily="34" charset="0"/>
                <a:cs typeface="Arial" panose="020B0604020202020204" pitchFamily="34" charset="0"/>
              </a:rPr>
              <a:t>localization</a:t>
            </a:r>
            <a:r>
              <a:rPr lang="ru-RU" sz="2100" dirty="0">
                <a:latin typeface="Arial" panose="020B0604020202020204" pitchFamily="34" charset="0"/>
                <a:cs typeface="Arial" panose="020B0604020202020204" pitchFamily="34" charset="0"/>
              </a:rPr>
              <a:t> </a:t>
            </a:r>
            <a:r>
              <a:rPr lang="ru-RU" sz="2100" dirty="0" err="1">
                <a:latin typeface="Arial" panose="020B0604020202020204" pitchFamily="34" charset="0"/>
                <a:cs typeface="Arial" panose="020B0604020202020204" pitchFamily="34" charset="0"/>
              </a:rPr>
              <a:t>came</a:t>
            </a:r>
            <a:r>
              <a:rPr lang="ru-RU" sz="2100" dirty="0">
                <a:latin typeface="Arial" panose="020B0604020202020204" pitchFamily="34" charset="0"/>
                <a:cs typeface="Arial" panose="020B0604020202020204" pitchFamily="34" charset="0"/>
              </a:rPr>
              <a:t> </a:t>
            </a:r>
            <a:r>
              <a:rPr lang="ru-RU" sz="2100" dirty="0" err="1">
                <a:latin typeface="Arial" panose="020B0604020202020204" pitchFamily="34" charset="0"/>
                <a:cs typeface="Arial" panose="020B0604020202020204" pitchFamily="34" charset="0"/>
              </a:rPr>
              <a:t>to</a:t>
            </a:r>
            <a:r>
              <a:rPr lang="ru-RU" sz="2100" dirty="0">
                <a:latin typeface="Arial" panose="020B0604020202020204" pitchFamily="34" charset="0"/>
                <a:cs typeface="Arial" panose="020B0604020202020204" pitchFamily="34" charset="0"/>
              </a:rPr>
              <a:t> </a:t>
            </a:r>
            <a:r>
              <a:rPr lang="ru-RU" sz="2100" dirty="0" err="1">
                <a:latin typeface="Arial" panose="020B0604020202020204" pitchFamily="34" charset="0"/>
                <a:cs typeface="Arial" panose="020B0604020202020204" pitchFamily="34" charset="0"/>
              </a:rPr>
              <a:t>political</a:t>
            </a:r>
            <a:r>
              <a:rPr lang="ru-RU" sz="2100" dirty="0">
                <a:latin typeface="Arial" panose="020B0604020202020204" pitchFamily="34" charset="0"/>
                <a:cs typeface="Arial" panose="020B0604020202020204" pitchFamily="34" charset="0"/>
              </a:rPr>
              <a:t> </a:t>
            </a:r>
            <a:r>
              <a:rPr lang="ru-RU" sz="2100" dirty="0" err="1">
                <a:latin typeface="Arial" panose="020B0604020202020204" pitchFamily="34" charset="0"/>
                <a:cs typeface="Arial" panose="020B0604020202020204" pitchFamily="34" charset="0"/>
              </a:rPr>
              <a:t>science</a:t>
            </a:r>
            <a:r>
              <a:rPr lang="ru-RU" sz="2100" dirty="0">
                <a:latin typeface="Arial" panose="020B0604020202020204" pitchFamily="34" charset="0"/>
                <a:cs typeface="Arial" panose="020B0604020202020204" pitchFamily="34" charset="0"/>
              </a:rPr>
              <a:t> </a:t>
            </a:r>
            <a:r>
              <a:rPr lang="ru-RU" sz="2100" dirty="0" err="1">
                <a:latin typeface="Arial" panose="020B0604020202020204" pitchFamily="34" charset="0"/>
                <a:cs typeface="Arial" panose="020B0604020202020204" pitchFamily="34" charset="0"/>
              </a:rPr>
              <a:t>also</a:t>
            </a:r>
            <a:r>
              <a:rPr lang="ru-RU" sz="2100" dirty="0">
                <a:latin typeface="Arial" panose="020B0604020202020204" pitchFamily="34" charset="0"/>
                <a:cs typeface="Arial" panose="020B0604020202020204" pitchFamily="34" charset="0"/>
              </a:rPr>
              <a:t> </a:t>
            </a:r>
            <a:r>
              <a:rPr lang="ru-RU" sz="2100" dirty="0" err="1">
                <a:latin typeface="Arial" panose="020B0604020202020204" pitchFamily="34" charset="0"/>
                <a:cs typeface="Arial" panose="020B0604020202020204" pitchFamily="34" charset="0"/>
              </a:rPr>
              <a:t>from</a:t>
            </a:r>
            <a:r>
              <a:rPr lang="ru-RU" sz="2100" dirty="0">
                <a:latin typeface="Arial" panose="020B0604020202020204" pitchFamily="34" charset="0"/>
                <a:cs typeface="Arial" panose="020B0604020202020204" pitchFamily="34" charset="0"/>
              </a:rPr>
              <a:t> </a:t>
            </a:r>
            <a:r>
              <a:rPr lang="ru-RU" sz="2100" dirty="0" err="1">
                <a:latin typeface="Arial" panose="020B0604020202020204" pitchFamily="34" charset="0"/>
                <a:cs typeface="Arial" panose="020B0604020202020204" pitchFamily="34" charset="0"/>
              </a:rPr>
              <a:t>economics</a:t>
            </a:r>
            <a:r>
              <a:rPr lang="ru-RU" sz="2100" dirty="0">
                <a:latin typeface="Arial" panose="020B0604020202020204" pitchFamily="34" charset="0"/>
                <a:cs typeface="Arial" panose="020B0604020202020204" pitchFamily="34" charset="0"/>
              </a:rPr>
              <a:t>, </a:t>
            </a:r>
            <a:r>
              <a:rPr lang="ru-RU" sz="2100" dirty="0" err="1">
                <a:latin typeface="Arial" panose="020B0604020202020204" pitchFamily="34" charset="0"/>
                <a:cs typeface="Arial" panose="020B0604020202020204" pitchFamily="34" charset="0"/>
              </a:rPr>
              <a:t>Thierry</a:t>
            </a:r>
            <a:r>
              <a:rPr lang="ru-RU" sz="2100" dirty="0">
                <a:latin typeface="Arial" panose="020B0604020202020204" pitchFamily="34" charset="0"/>
                <a:cs typeface="Arial" panose="020B0604020202020204" pitchFamily="34" charset="0"/>
              </a:rPr>
              <a:t> </a:t>
            </a:r>
            <a:r>
              <a:rPr lang="ru-RU" sz="2100" dirty="0" err="1">
                <a:latin typeface="Arial" panose="020B0604020202020204" pitchFamily="34" charset="0"/>
                <a:cs typeface="Arial" panose="020B0604020202020204" pitchFamily="34" charset="0"/>
              </a:rPr>
              <a:t>de</a:t>
            </a:r>
            <a:r>
              <a:rPr lang="ru-RU" sz="2100" dirty="0">
                <a:latin typeface="Arial" panose="020B0604020202020204" pitchFamily="34" charset="0"/>
                <a:cs typeface="Arial" panose="020B0604020202020204" pitchFamily="34" charset="0"/>
              </a:rPr>
              <a:t> </a:t>
            </a:r>
            <a:r>
              <a:rPr lang="ru-RU" sz="2100" dirty="0" err="1">
                <a:latin typeface="Arial" panose="020B0604020202020204" pitchFamily="34" charset="0"/>
                <a:cs typeface="Arial" panose="020B0604020202020204" pitchFamily="34" charset="0"/>
              </a:rPr>
              <a:t>Montbreal</a:t>
            </a:r>
            <a:r>
              <a:rPr lang="ru-RU" sz="2100" dirty="0">
                <a:latin typeface="Arial" panose="020B0604020202020204" pitchFamily="34" charset="0"/>
                <a:cs typeface="Arial" panose="020B0604020202020204" pitchFamily="34" charset="0"/>
              </a:rPr>
              <a:t> </a:t>
            </a:r>
            <a:r>
              <a:rPr lang="ru-RU" sz="2100" dirty="0" err="1">
                <a:latin typeface="Arial" panose="020B0604020202020204" pitchFamily="34" charset="0"/>
                <a:cs typeface="Arial" panose="020B0604020202020204" pitchFamily="34" charset="0"/>
              </a:rPr>
              <a:t>notes</a:t>
            </a:r>
            <a:r>
              <a:rPr lang="ru-RU" sz="2100" dirty="0">
                <a:latin typeface="Arial" panose="020B0604020202020204" pitchFamily="34" charset="0"/>
                <a:cs typeface="Arial" panose="020B0604020202020204" pitchFamily="34" charset="0"/>
              </a:rPr>
              <a:t> </a:t>
            </a:r>
            <a:r>
              <a:rPr lang="ru-RU" sz="2100" dirty="0" err="1">
                <a:latin typeface="Arial" panose="020B0604020202020204" pitchFamily="34" charset="0"/>
                <a:cs typeface="Arial" panose="020B0604020202020204" pitchFamily="34" charset="0"/>
              </a:rPr>
              <a:t>that</a:t>
            </a:r>
            <a:r>
              <a:rPr lang="ru-RU" sz="2100" dirty="0">
                <a:latin typeface="Arial" panose="020B0604020202020204" pitchFamily="34" charset="0"/>
                <a:cs typeface="Arial" panose="020B0604020202020204" pitchFamily="34" charset="0"/>
              </a:rPr>
              <a:t>, </a:t>
            </a:r>
            <a:r>
              <a:rPr lang="ru-RU" sz="2100" dirty="0" err="1">
                <a:latin typeface="Arial" panose="020B0604020202020204" pitchFamily="34" charset="0"/>
                <a:cs typeface="Arial" panose="020B0604020202020204" pitchFamily="34" charset="0"/>
              </a:rPr>
              <a:t>when</a:t>
            </a:r>
            <a:r>
              <a:rPr lang="ru-RU" sz="2100" dirty="0">
                <a:latin typeface="Arial" panose="020B0604020202020204" pitchFamily="34" charset="0"/>
                <a:cs typeface="Arial" panose="020B0604020202020204" pitchFamily="34" charset="0"/>
              </a:rPr>
              <a:t> </a:t>
            </a:r>
            <a:r>
              <a:rPr lang="ru-RU" sz="2100" dirty="0" err="1">
                <a:latin typeface="Arial" panose="020B0604020202020204" pitchFamily="34" charset="0"/>
                <a:cs typeface="Arial" panose="020B0604020202020204" pitchFamily="34" charset="0"/>
              </a:rPr>
              <a:t>talking</a:t>
            </a:r>
            <a:r>
              <a:rPr lang="ru-RU" sz="2100" dirty="0">
                <a:latin typeface="Arial" panose="020B0604020202020204" pitchFamily="34" charset="0"/>
                <a:cs typeface="Arial" panose="020B0604020202020204" pitchFamily="34" charset="0"/>
              </a:rPr>
              <a:t> </a:t>
            </a:r>
            <a:r>
              <a:rPr lang="ru-RU" sz="2100" dirty="0" err="1">
                <a:latin typeface="Arial" panose="020B0604020202020204" pitchFamily="34" charset="0"/>
                <a:cs typeface="Arial" panose="020B0604020202020204" pitchFamily="34" charset="0"/>
              </a:rPr>
              <a:t>about</a:t>
            </a:r>
            <a:r>
              <a:rPr lang="ru-RU" sz="2100" dirty="0">
                <a:latin typeface="Arial" panose="020B0604020202020204" pitchFamily="34" charset="0"/>
                <a:cs typeface="Arial" panose="020B0604020202020204" pitchFamily="34" charset="0"/>
              </a:rPr>
              <a:t> </a:t>
            </a:r>
            <a:r>
              <a:rPr lang="ru-RU" sz="2100" dirty="0" err="1">
                <a:latin typeface="Arial" panose="020B0604020202020204" pitchFamily="34" charset="0"/>
                <a:cs typeface="Arial" panose="020B0604020202020204" pitchFamily="34" charset="0"/>
              </a:rPr>
              <a:t>globalization</a:t>
            </a:r>
            <a:r>
              <a:rPr lang="ru-RU" sz="2100" dirty="0">
                <a:latin typeface="Arial" panose="020B0604020202020204" pitchFamily="34" charset="0"/>
                <a:cs typeface="Arial" panose="020B0604020202020204" pitchFamily="34" charset="0"/>
              </a:rPr>
              <a:t>, </a:t>
            </a:r>
            <a:r>
              <a:rPr lang="ru-RU" sz="2100" dirty="0" err="1">
                <a:latin typeface="Arial" panose="020B0604020202020204" pitchFamily="34" charset="0"/>
                <a:cs typeface="Arial" panose="020B0604020202020204" pitchFamily="34" charset="0"/>
              </a:rPr>
              <a:t>we</a:t>
            </a:r>
            <a:r>
              <a:rPr lang="ru-RU" sz="2100" dirty="0">
                <a:latin typeface="Arial" panose="020B0604020202020204" pitchFamily="34" charset="0"/>
                <a:cs typeface="Arial" panose="020B0604020202020204" pitchFamily="34" charset="0"/>
              </a:rPr>
              <a:t> </a:t>
            </a:r>
            <a:r>
              <a:rPr lang="ru-RU" sz="2100" dirty="0" err="1">
                <a:latin typeface="Arial" panose="020B0604020202020204" pitchFamily="34" charset="0"/>
                <a:cs typeface="Arial" panose="020B0604020202020204" pitchFamily="34" charset="0"/>
              </a:rPr>
              <a:t>do</a:t>
            </a:r>
            <a:r>
              <a:rPr lang="ru-RU" sz="2100" dirty="0">
                <a:latin typeface="Arial" panose="020B0604020202020204" pitchFamily="34" charset="0"/>
                <a:cs typeface="Arial" panose="020B0604020202020204" pitchFamily="34" charset="0"/>
              </a:rPr>
              <a:t> </a:t>
            </a:r>
            <a:r>
              <a:rPr lang="ru-RU" sz="2100" dirty="0" err="1">
                <a:latin typeface="Arial" panose="020B0604020202020204" pitchFamily="34" charset="0"/>
                <a:cs typeface="Arial" panose="020B0604020202020204" pitchFamily="34" charset="0"/>
              </a:rPr>
              <a:t>not</a:t>
            </a:r>
            <a:r>
              <a:rPr lang="ru-RU" sz="2100" dirty="0">
                <a:latin typeface="Arial" panose="020B0604020202020204" pitchFamily="34" charset="0"/>
                <a:cs typeface="Arial" panose="020B0604020202020204" pitchFamily="34" charset="0"/>
              </a:rPr>
              <a:t> </a:t>
            </a:r>
            <a:r>
              <a:rPr lang="ru-RU" sz="2100" dirty="0" err="1">
                <a:latin typeface="Arial" panose="020B0604020202020204" pitchFamily="34" charset="0"/>
                <a:cs typeface="Arial" panose="020B0604020202020204" pitchFamily="34" charset="0"/>
              </a:rPr>
              <a:t>mean</a:t>
            </a:r>
            <a:r>
              <a:rPr lang="ru-RU" sz="2100" dirty="0">
                <a:latin typeface="Arial" panose="020B0604020202020204" pitchFamily="34" charset="0"/>
                <a:cs typeface="Arial" panose="020B0604020202020204" pitchFamily="34" charset="0"/>
              </a:rPr>
              <a:t> </a:t>
            </a:r>
            <a:r>
              <a:rPr lang="ru-RU" sz="2100" dirty="0" err="1">
                <a:latin typeface="Arial" panose="020B0604020202020204" pitchFamily="34" charset="0"/>
                <a:cs typeface="Arial" panose="020B0604020202020204" pitchFamily="34" charset="0"/>
              </a:rPr>
              <a:t>unification</a:t>
            </a:r>
            <a:r>
              <a:rPr lang="ru-RU" sz="2100" dirty="0">
                <a:latin typeface="Arial" panose="020B0604020202020204" pitchFamily="34" charset="0"/>
                <a:cs typeface="Arial" panose="020B0604020202020204" pitchFamily="34" charset="0"/>
              </a:rPr>
              <a:t> </a:t>
            </a:r>
            <a:r>
              <a:rPr lang="ru-RU" sz="2100" dirty="0" err="1">
                <a:latin typeface="Arial" panose="020B0604020202020204" pitchFamily="34" charset="0"/>
                <a:cs typeface="Arial" panose="020B0604020202020204" pitchFamily="34" charset="0"/>
              </a:rPr>
              <a:t>and</a:t>
            </a:r>
            <a:r>
              <a:rPr lang="ru-RU" sz="2100" dirty="0">
                <a:latin typeface="Arial" panose="020B0604020202020204" pitchFamily="34" charset="0"/>
                <a:cs typeface="Arial" panose="020B0604020202020204" pitchFamily="34" charset="0"/>
              </a:rPr>
              <a:t> </a:t>
            </a:r>
            <a:r>
              <a:rPr lang="ru-RU" sz="2100" dirty="0" err="1">
                <a:latin typeface="Arial" panose="020B0604020202020204" pitchFamily="34" charset="0"/>
                <a:cs typeface="Arial" panose="020B0604020202020204" pitchFamily="34" charset="0"/>
              </a:rPr>
              <a:t>standardization</a:t>
            </a:r>
            <a:r>
              <a:rPr lang="ru-RU" sz="2100" dirty="0">
                <a:latin typeface="Arial" panose="020B0604020202020204" pitchFamily="34" charset="0"/>
                <a:cs typeface="Arial" panose="020B0604020202020204" pitchFamily="34" charset="0"/>
              </a:rPr>
              <a:t> </a:t>
            </a:r>
            <a:r>
              <a:rPr lang="ru-RU" sz="2100" dirty="0" err="1">
                <a:latin typeface="Arial" panose="020B0604020202020204" pitchFamily="34" charset="0"/>
                <a:cs typeface="Arial" panose="020B0604020202020204" pitchFamily="34" charset="0"/>
              </a:rPr>
              <a:t>at</a:t>
            </a:r>
            <a:r>
              <a:rPr lang="ru-RU" sz="2100" dirty="0">
                <a:latin typeface="Arial" panose="020B0604020202020204" pitchFamily="34" charset="0"/>
                <a:cs typeface="Arial" panose="020B0604020202020204" pitchFamily="34" charset="0"/>
              </a:rPr>
              <a:t> </a:t>
            </a:r>
            <a:r>
              <a:rPr lang="ru-RU" sz="2100" dirty="0" err="1">
                <a:latin typeface="Arial" panose="020B0604020202020204" pitchFamily="34" charset="0"/>
                <a:cs typeface="Arial" panose="020B0604020202020204" pitchFamily="34" charset="0"/>
              </a:rPr>
              <a:t>all</a:t>
            </a:r>
            <a:r>
              <a:rPr lang="ru-RU" sz="2100" dirty="0">
                <a:latin typeface="Arial" panose="020B0604020202020204" pitchFamily="34" charset="0"/>
                <a:cs typeface="Arial" panose="020B0604020202020204" pitchFamily="34" charset="0"/>
              </a:rPr>
              <a:t>. </a:t>
            </a:r>
            <a:r>
              <a:rPr lang="ru-RU" sz="2100" dirty="0" err="1">
                <a:latin typeface="Arial" panose="020B0604020202020204" pitchFamily="34" charset="0"/>
                <a:cs typeface="Arial" panose="020B0604020202020204" pitchFamily="34" charset="0"/>
              </a:rPr>
              <a:t>After</a:t>
            </a:r>
            <a:r>
              <a:rPr lang="ru-RU" sz="2100" dirty="0">
                <a:latin typeface="Arial" panose="020B0604020202020204" pitchFamily="34" charset="0"/>
                <a:cs typeface="Arial" panose="020B0604020202020204" pitchFamily="34" charset="0"/>
              </a:rPr>
              <a:t> </a:t>
            </a:r>
            <a:r>
              <a:rPr lang="ru-RU" sz="2100" dirty="0" err="1">
                <a:latin typeface="Arial" panose="020B0604020202020204" pitchFamily="34" charset="0"/>
                <a:cs typeface="Arial" panose="020B0604020202020204" pitchFamily="34" charset="0"/>
              </a:rPr>
              <a:t>all</a:t>
            </a:r>
            <a:r>
              <a:rPr lang="ru-RU" sz="2100" dirty="0">
                <a:latin typeface="Arial" panose="020B0604020202020204" pitchFamily="34" charset="0"/>
                <a:cs typeface="Arial" panose="020B0604020202020204" pitchFamily="34" charset="0"/>
              </a:rPr>
              <a:t>, </a:t>
            </a:r>
            <a:r>
              <a:rPr lang="ru-RU" sz="2100" dirty="0" err="1">
                <a:latin typeface="Arial" panose="020B0604020202020204" pitchFamily="34" charset="0"/>
                <a:cs typeface="Arial" panose="020B0604020202020204" pitchFamily="34" charset="0"/>
              </a:rPr>
              <a:t>car</a:t>
            </a:r>
            <a:r>
              <a:rPr lang="ru-RU" sz="2100" dirty="0">
                <a:latin typeface="Arial" panose="020B0604020202020204" pitchFamily="34" charset="0"/>
                <a:cs typeface="Arial" panose="020B0604020202020204" pitchFamily="34" charset="0"/>
              </a:rPr>
              <a:t> </a:t>
            </a:r>
            <a:r>
              <a:rPr lang="ru-RU" sz="2100" dirty="0" err="1">
                <a:latin typeface="Arial" panose="020B0604020202020204" pitchFamily="34" charset="0"/>
                <a:cs typeface="Arial" panose="020B0604020202020204" pitchFamily="34" charset="0"/>
              </a:rPr>
              <a:t>designers</a:t>
            </a:r>
            <a:r>
              <a:rPr lang="ru-RU" sz="2100" dirty="0">
                <a:latin typeface="Arial" panose="020B0604020202020204" pitchFamily="34" charset="0"/>
                <a:cs typeface="Arial" panose="020B0604020202020204" pitchFamily="34" charset="0"/>
              </a:rPr>
              <a:t> </a:t>
            </a:r>
            <a:r>
              <a:rPr lang="ru-RU" sz="2100" dirty="0" err="1">
                <a:latin typeface="Arial" panose="020B0604020202020204" pitchFamily="34" charset="0"/>
                <a:cs typeface="Arial" panose="020B0604020202020204" pitchFamily="34" charset="0"/>
              </a:rPr>
              <a:t>do</a:t>
            </a:r>
            <a:r>
              <a:rPr lang="ru-RU" sz="2100" dirty="0">
                <a:latin typeface="Arial" panose="020B0604020202020204" pitchFamily="34" charset="0"/>
                <a:cs typeface="Arial" panose="020B0604020202020204" pitchFamily="34" charset="0"/>
              </a:rPr>
              <a:t> </a:t>
            </a:r>
            <a:r>
              <a:rPr lang="ru-RU" sz="2100" dirty="0" err="1">
                <a:latin typeface="Arial" panose="020B0604020202020204" pitchFamily="34" charset="0"/>
                <a:cs typeface="Arial" panose="020B0604020202020204" pitchFamily="34" charset="0"/>
              </a:rPr>
              <a:t>not</a:t>
            </a:r>
            <a:r>
              <a:rPr lang="ru-RU" sz="2100" dirty="0">
                <a:latin typeface="Arial" panose="020B0604020202020204" pitchFamily="34" charset="0"/>
                <a:cs typeface="Arial" panose="020B0604020202020204" pitchFamily="34" charset="0"/>
              </a:rPr>
              <a:t> </a:t>
            </a:r>
            <a:r>
              <a:rPr lang="ru-RU" sz="2100" dirty="0" err="1">
                <a:latin typeface="Arial" panose="020B0604020202020204" pitchFamily="34" charset="0"/>
                <a:cs typeface="Arial" panose="020B0604020202020204" pitchFamily="34" charset="0"/>
              </a:rPr>
              <a:t>strive</a:t>
            </a:r>
            <a:r>
              <a:rPr lang="ru-RU" sz="2100" dirty="0">
                <a:latin typeface="Arial" panose="020B0604020202020204" pitchFamily="34" charset="0"/>
                <a:cs typeface="Arial" panose="020B0604020202020204" pitchFamily="34" charset="0"/>
              </a:rPr>
              <a:t> </a:t>
            </a:r>
            <a:r>
              <a:rPr lang="ru-RU" sz="2100" dirty="0" err="1">
                <a:latin typeface="Arial" panose="020B0604020202020204" pitchFamily="34" charset="0"/>
                <a:cs typeface="Arial" panose="020B0604020202020204" pitchFamily="34" charset="0"/>
              </a:rPr>
              <a:t>to</a:t>
            </a:r>
            <a:r>
              <a:rPr lang="ru-RU" sz="2100" dirty="0">
                <a:latin typeface="Arial" panose="020B0604020202020204" pitchFamily="34" charset="0"/>
                <a:cs typeface="Arial" panose="020B0604020202020204" pitchFamily="34" charset="0"/>
              </a:rPr>
              <a:t> </a:t>
            </a:r>
            <a:r>
              <a:rPr lang="ru-RU" sz="2100" dirty="0" err="1">
                <a:latin typeface="Arial" panose="020B0604020202020204" pitchFamily="34" charset="0"/>
                <a:cs typeface="Arial" panose="020B0604020202020204" pitchFamily="34" charset="0"/>
              </a:rPr>
              <a:t>create</a:t>
            </a:r>
            <a:r>
              <a:rPr lang="ru-RU" sz="2100" dirty="0">
                <a:latin typeface="Arial" panose="020B0604020202020204" pitchFamily="34" charset="0"/>
                <a:cs typeface="Arial" panose="020B0604020202020204" pitchFamily="34" charset="0"/>
              </a:rPr>
              <a:t> a </a:t>
            </a:r>
            <a:r>
              <a:rPr lang="ru-RU" sz="2100" dirty="0" err="1">
                <a:latin typeface="Arial" panose="020B0604020202020204" pitchFamily="34" charset="0"/>
                <a:cs typeface="Arial" panose="020B0604020202020204" pitchFamily="34" charset="0"/>
              </a:rPr>
              <a:t>universal</a:t>
            </a:r>
            <a:r>
              <a:rPr lang="ru-RU" sz="2100" dirty="0">
                <a:latin typeface="Arial" panose="020B0604020202020204" pitchFamily="34" charset="0"/>
                <a:cs typeface="Arial" panose="020B0604020202020204" pitchFamily="34" charset="0"/>
              </a:rPr>
              <a:t> “</a:t>
            </a:r>
            <a:r>
              <a:rPr lang="ru-RU" sz="2100" dirty="0" err="1">
                <a:latin typeface="Arial" panose="020B0604020202020204" pitchFamily="34" charset="0"/>
                <a:cs typeface="Arial" panose="020B0604020202020204" pitchFamily="34" charset="0"/>
              </a:rPr>
              <a:t>world</a:t>
            </a:r>
            <a:r>
              <a:rPr lang="ru-RU" sz="2100" dirty="0">
                <a:latin typeface="Arial" panose="020B0604020202020204" pitchFamily="34" charset="0"/>
                <a:cs typeface="Arial" panose="020B0604020202020204" pitchFamily="34" charset="0"/>
              </a:rPr>
              <a:t>” </a:t>
            </a:r>
            <a:r>
              <a:rPr lang="ru-RU" sz="2100" dirty="0" err="1">
                <a:latin typeface="Arial" panose="020B0604020202020204" pitchFamily="34" charset="0"/>
                <a:cs typeface="Arial" panose="020B0604020202020204" pitchFamily="34" charset="0"/>
              </a:rPr>
              <a:t>car</a:t>
            </a:r>
            <a:r>
              <a:rPr lang="ru-RU" sz="2100" dirty="0">
                <a:latin typeface="Arial" panose="020B0604020202020204" pitchFamily="34" charset="0"/>
                <a:cs typeface="Arial" panose="020B0604020202020204" pitchFamily="34" charset="0"/>
              </a:rPr>
              <a:t> </a:t>
            </a:r>
            <a:r>
              <a:rPr lang="ru-RU" sz="2100" dirty="0" err="1">
                <a:latin typeface="Arial" panose="020B0604020202020204" pitchFamily="34" charset="0"/>
                <a:cs typeface="Arial" panose="020B0604020202020204" pitchFamily="34" charset="0"/>
              </a:rPr>
              <a:t>capable</a:t>
            </a:r>
            <a:r>
              <a:rPr lang="ru-RU" sz="2100" dirty="0">
                <a:latin typeface="Arial" panose="020B0604020202020204" pitchFamily="34" charset="0"/>
                <a:cs typeface="Arial" panose="020B0604020202020204" pitchFamily="34" charset="0"/>
              </a:rPr>
              <a:t> </a:t>
            </a:r>
            <a:r>
              <a:rPr lang="ru-RU" sz="2100" dirty="0" err="1">
                <a:latin typeface="Arial" panose="020B0604020202020204" pitchFamily="34" charset="0"/>
                <a:cs typeface="Arial" panose="020B0604020202020204" pitchFamily="34" charset="0"/>
              </a:rPr>
              <a:t>of</a:t>
            </a:r>
            <a:r>
              <a:rPr lang="ru-RU" sz="2100" dirty="0">
                <a:latin typeface="Arial" panose="020B0604020202020204" pitchFamily="34" charset="0"/>
                <a:cs typeface="Arial" panose="020B0604020202020204" pitchFamily="34" charset="0"/>
              </a:rPr>
              <a:t> </a:t>
            </a:r>
            <a:r>
              <a:rPr lang="ru-RU" sz="2100" dirty="0" err="1">
                <a:latin typeface="Arial" panose="020B0604020202020204" pitchFamily="34" charset="0"/>
                <a:cs typeface="Arial" panose="020B0604020202020204" pitchFamily="34" charset="0"/>
              </a:rPr>
              <a:t>satisfying</a:t>
            </a:r>
            <a:r>
              <a:rPr lang="ru-RU" sz="2100" dirty="0">
                <a:latin typeface="Arial" panose="020B0604020202020204" pitchFamily="34" charset="0"/>
                <a:cs typeface="Arial" panose="020B0604020202020204" pitchFamily="34" charset="0"/>
              </a:rPr>
              <a:t> </a:t>
            </a:r>
            <a:r>
              <a:rPr lang="ru-RU" sz="2100" dirty="0" err="1">
                <a:latin typeface="Arial" panose="020B0604020202020204" pitchFamily="34" charset="0"/>
                <a:cs typeface="Arial" panose="020B0604020202020204" pitchFamily="34" charset="0"/>
              </a:rPr>
              <a:t>all</a:t>
            </a:r>
            <a:r>
              <a:rPr lang="ru-RU" sz="2100" dirty="0">
                <a:latin typeface="Arial" panose="020B0604020202020204" pitchFamily="34" charset="0"/>
                <a:cs typeface="Arial" panose="020B0604020202020204" pitchFamily="34" charset="0"/>
              </a:rPr>
              <a:t> </a:t>
            </a:r>
            <a:r>
              <a:rPr lang="ru-RU" sz="2100" dirty="0" err="1">
                <a:latin typeface="Arial" panose="020B0604020202020204" pitchFamily="34" charset="0"/>
                <a:cs typeface="Arial" panose="020B0604020202020204" pitchFamily="34" charset="0"/>
              </a:rPr>
              <a:t>tastes</a:t>
            </a:r>
            <a:r>
              <a:rPr lang="ru-RU" sz="2100" dirty="0">
                <a:latin typeface="Arial" panose="020B0604020202020204" pitchFamily="34" charset="0"/>
                <a:cs typeface="Arial" panose="020B0604020202020204" pitchFamily="34" charset="0"/>
              </a:rPr>
              <a:t>. </a:t>
            </a:r>
            <a:r>
              <a:rPr lang="ru-RU" sz="2100" dirty="0" err="1">
                <a:latin typeface="Arial" panose="020B0604020202020204" pitchFamily="34" charset="0"/>
                <a:cs typeface="Arial" panose="020B0604020202020204" pitchFamily="34" charset="0"/>
              </a:rPr>
              <a:t>It's</a:t>
            </a:r>
            <a:r>
              <a:rPr lang="ru-RU" sz="2100" dirty="0">
                <a:latin typeface="Arial" panose="020B0604020202020204" pitchFamily="34" charset="0"/>
                <a:cs typeface="Arial" panose="020B0604020202020204" pitchFamily="34" charset="0"/>
              </a:rPr>
              <a:t> </a:t>
            </a:r>
            <a:r>
              <a:rPr lang="ru-RU" sz="2100" dirty="0" err="1">
                <a:latin typeface="Arial" panose="020B0604020202020204" pitchFamily="34" charset="0"/>
                <a:cs typeface="Arial" panose="020B0604020202020204" pitchFamily="34" charset="0"/>
              </a:rPr>
              <a:t>unreal</a:t>
            </a:r>
            <a:r>
              <a:rPr lang="ru-RU" sz="2100" dirty="0">
                <a:latin typeface="Arial" panose="020B0604020202020204" pitchFamily="34" charset="0"/>
                <a:cs typeface="Arial" panose="020B0604020202020204" pitchFamily="34" charset="0"/>
              </a:rPr>
              <a:t>. </a:t>
            </a:r>
            <a:r>
              <a:rPr lang="ru-RU" sz="2100" dirty="0" err="1">
                <a:latin typeface="Arial" panose="020B0604020202020204" pitchFamily="34" charset="0"/>
                <a:cs typeface="Arial" panose="020B0604020202020204" pitchFamily="34" charset="0"/>
              </a:rPr>
              <a:t>For</a:t>
            </a:r>
            <a:r>
              <a:rPr lang="ru-RU" sz="2100" dirty="0">
                <a:latin typeface="Arial" panose="020B0604020202020204" pitchFamily="34" charset="0"/>
                <a:cs typeface="Arial" panose="020B0604020202020204" pitchFamily="34" charset="0"/>
              </a:rPr>
              <a:t> </a:t>
            </a:r>
            <a:r>
              <a:rPr lang="ru-RU" sz="2100" dirty="0" err="1">
                <a:latin typeface="Arial" panose="020B0604020202020204" pitchFamily="34" charset="0"/>
                <a:cs typeface="Arial" panose="020B0604020202020204" pitchFamily="34" charset="0"/>
              </a:rPr>
              <a:t>example</a:t>
            </a:r>
            <a:r>
              <a:rPr lang="ru-RU" sz="2100" dirty="0">
                <a:latin typeface="Arial" panose="020B0604020202020204" pitchFamily="34" charset="0"/>
                <a:cs typeface="Arial" panose="020B0604020202020204" pitchFamily="34" charset="0"/>
              </a:rPr>
              <a:t>, </a:t>
            </a:r>
            <a:r>
              <a:rPr lang="ru-RU" sz="2100" dirty="0" err="1">
                <a:latin typeface="Arial" panose="020B0604020202020204" pitchFamily="34" charset="0"/>
                <a:cs typeface="Arial" panose="020B0604020202020204" pitchFamily="34" charset="0"/>
              </a:rPr>
              <a:t>the</a:t>
            </a:r>
            <a:r>
              <a:rPr lang="ru-RU" sz="2100" dirty="0">
                <a:latin typeface="Arial" panose="020B0604020202020204" pitchFamily="34" charset="0"/>
                <a:cs typeface="Arial" panose="020B0604020202020204" pitchFamily="34" charset="0"/>
              </a:rPr>
              <a:t> </a:t>
            </a:r>
            <a:r>
              <a:rPr lang="ru-RU" sz="2100" dirty="0" err="1">
                <a:latin typeface="Arial" panose="020B0604020202020204" pitchFamily="34" charset="0"/>
                <a:cs typeface="Arial" panose="020B0604020202020204" pitchFamily="34" charset="0"/>
              </a:rPr>
              <a:t>products</a:t>
            </a:r>
            <a:r>
              <a:rPr lang="ru-RU" sz="2100" dirty="0">
                <a:latin typeface="Arial" panose="020B0604020202020204" pitchFamily="34" charset="0"/>
                <a:cs typeface="Arial" panose="020B0604020202020204" pitchFamily="34" charset="0"/>
              </a:rPr>
              <a:t> </a:t>
            </a:r>
            <a:r>
              <a:rPr lang="ru-RU" sz="2100" dirty="0" err="1">
                <a:latin typeface="Arial" panose="020B0604020202020204" pitchFamily="34" charset="0"/>
                <a:cs typeface="Arial" panose="020B0604020202020204" pitchFamily="34" charset="0"/>
              </a:rPr>
              <a:t>of</a:t>
            </a:r>
            <a:r>
              <a:rPr lang="ru-RU" sz="2100" dirty="0">
                <a:latin typeface="Arial" panose="020B0604020202020204" pitchFamily="34" charset="0"/>
                <a:cs typeface="Arial" panose="020B0604020202020204" pitchFamily="34" charset="0"/>
              </a:rPr>
              <a:t> </a:t>
            </a:r>
            <a:r>
              <a:rPr lang="ru-RU" sz="2100" dirty="0" err="1">
                <a:latin typeface="Arial" panose="020B0604020202020204" pitchFamily="34" charset="0"/>
                <a:cs typeface="Arial" panose="020B0604020202020204" pitchFamily="34" charset="0"/>
              </a:rPr>
              <a:t>the</a:t>
            </a:r>
            <a:r>
              <a:rPr lang="ru-RU" sz="2100" dirty="0">
                <a:latin typeface="Arial" panose="020B0604020202020204" pitchFamily="34" charset="0"/>
                <a:cs typeface="Arial" panose="020B0604020202020204" pitchFamily="34" charset="0"/>
              </a:rPr>
              <a:t> </a:t>
            </a:r>
            <a:r>
              <a:rPr lang="ru-RU" sz="2100" dirty="0" err="1">
                <a:latin typeface="Arial" panose="020B0604020202020204" pitchFamily="34" charset="0"/>
                <a:cs typeface="Arial" panose="020B0604020202020204" pitchFamily="34" charset="0"/>
              </a:rPr>
              <a:t>same</a:t>
            </a:r>
            <a:r>
              <a:rPr lang="ru-RU" sz="2100" dirty="0">
                <a:latin typeface="Arial" panose="020B0604020202020204" pitchFamily="34" charset="0"/>
                <a:cs typeface="Arial" panose="020B0604020202020204" pitchFamily="34" charset="0"/>
              </a:rPr>
              <a:t> </a:t>
            </a:r>
            <a:r>
              <a:rPr lang="ru-RU" sz="2100" dirty="0" err="1">
                <a:latin typeface="Arial" panose="020B0604020202020204" pitchFamily="34" charset="0"/>
                <a:cs typeface="Arial" panose="020B0604020202020204" pitchFamily="34" charset="0"/>
              </a:rPr>
              <a:t>French</a:t>
            </a:r>
            <a:r>
              <a:rPr lang="ru-RU" sz="2100" dirty="0">
                <a:latin typeface="Arial" panose="020B0604020202020204" pitchFamily="34" charset="0"/>
                <a:cs typeface="Arial" panose="020B0604020202020204" pitchFamily="34" charset="0"/>
              </a:rPr>
              <a:t> </a:t>
            </a:r>
            <a:r>
              <a:rPr lang="ru-RU" sz="2100" dirty="0" err="1">
                <a:latin typeface="Arial" panose="020B0604020202020204" pitchFamily="34" charset="0"/>
                <a:cs typeface="Arial" panose="020B0604020202020204" pitchFamily="34" charset="0"/>
              </a:rPr>
              <a:t>company</a:t>
            </a:r>
            <a:r>
              <a:rPr lang="ru-RU" sz="2100" dirty="0">
                <a:latin typeface="Arial" panose="020B0604020202020204" pitchFamily="34" charset="0"/>
                <a:cs typeface="Arial" panose="020B0604020202020204" pitchFamily="34" charset="0"/>
              </a:rPr>
              <a:t> </a:t>
            </a:r>
            <a:r>
              <a:rPr lang="ru-RU" sz="2100" dirty="0" err="1">
                <a:latin typeface="Arial" panose="020B0604020202020204" pitchFamily="34" charset="0"/>
                <a:cs typeface="Arial" panose="020B0604020202020204" pitchFamily="34" charset="0"/>
              </a:rPr>
              <a:t>Danone</a:t>
            </a:r>
            <a:r>
              <a:rPr lang="ru-RU" sz="2100" dirty="0">
                <a:latin typeface="Arial" panose="020B0604020202020204" pitchFamily="34" charset="0"/>
                <a:cs typeface="Arial" panose="020B0604020202020204" pitchFamily="34" charset="0"/>
              </a:rPr>
              <a:t> </a:t>
            </a:r>
            <a:r>
              <a:rPr lang="ru-RU" sz="2100" dirty="0" err="1">
                <a:latin typeface="Arial" panose="020B0604020202020204" pitchFamily="34" charset="0"/>
                <a:cs typeface="Arial" panose="020B0604020202020204" pitchFamily="34" charset="0"/>
              </a:rPr>
              <a:t>are</a:t>
            </a:r>
            <a:r>
              <a:rPr lang="ru-RU" sz="2100" dirty="0">
                <a:latin typeface="Arial" panose="020B0604020202020204" pitchFamily="34" charset="0"/>
                <a:cs typeface="Arial" panose="020B0604020202020204" pitchFamily="34" charset="0"/>
              </a:rPr>
              <a:t> </a:t>
            </a:r>
            <a:r>
              <a:rPr lang="ru-RU" sz="2100" dirty="0" err="1">
                <a:latin typeface="Arial" panose="020B0604020202020204" pitchFamily="34" charset="0"/>
                <a:cs typeface="Arial" panose="020B0604020202020204" pitchFamily="34" charset="0"/>
              </a:rPr>
              <a:t>designed</a:t>
            </a:r>
            <a:r>
              <a:rPr lang="ru-RU" sz="2100" dirty="0">
                <a:latin typeface="Arial" panose="020B0604020202020204" pitchFamily="34" charset="0"/>
                <a:cs typeface="Arial" panose="020B0604020202020204" pitchFamily="34" charset="0"/>
              </a:rPr>
              <a:t> </a:t>
            </a:r>
            <a:r>
              <a:rPr lang="ru-RU" sz="2100" dirty="0" err="1">
                <a:latin typeface="Arial" panose="020B0604020202020204" pitchFamily="34" charset="0"/>
                <a:cs typeface="Arial" panose="020B0604020202020204" pitchFamily="34" charset="0"/>
              </a:rPr>
              <a:t>for</a:t>
            </a:r>
            <a:r>
              <a:rPr lang="ru-RU" sz="2100" dirty="0">
                <a:latin typeface="Arial" panose="020B0604020202020204" pitchFamily="34" charset="0"/>
                <a:cs typeface="Arial" panose="020B0604020202020204" pitchFamily="34" charset="0"/>
              </a:rPr>
              <a:t> </a:t>
            </a:r>
            <a:r>
              <a:rPr lang="ru-RU" sz="2100" dirty="0" err="1">
                <a:latin typeface="Arial" panose="020B0604020202020204" pitchFamily="34" charset="0"/>
                <a:cs typeface="Arial" panose="020B0604020202020204" pitchFamily="34" charset="0"/>
              </a:rPr>
              <a:t>the</a:t>
            </a:r>
            <a:r>
              <a:rPr lang="ru-RU" sz="2100" dirty="0">
                <a:latin typeface="Arial" panose="020B0604020202020204" pitchFamily="34" charset="0"/>
                <a:cs typeface="Arial" panose="020B0604020202020204" pitchFamily="34" charset="0"/>
              </a:rPr>
              <a:t> </a:t>
            </a:r>
            <a:r>
              <a:rPr lang="ru-RU" sz="2100" dirty="0" err="1">
                <a:latin typeface="Arial" panose="020B0604020202020204" pitchFamily="34" charset="0"/>
                <a:cs typeface="Arial" panose="020B0604020202020204" pitchFamily="34" charset="0"/>
              </a:rPr>
              <a:t>tastes</a:t>
            </a:r>
            <a:r>
              <a:rPr lang="ru-RU" sz="2100" dirty="0">
                <a:latin typeface="Arial" panose="020B0604020202020204" pitchFamily="34" charset="0"/>
                <a:cs typeface="Arial" panose="020B0604020202020204" pitchFamily="34" charset="0"/>
              </a:rPr>
              <a:t> </a:t>
            </a:r>
            <a:r>
              <a:rPr lang="ru-RU" sz="2100" dirty="0" err="1">
                <a:latin typeface="Arial" panose="020B0604020202020204" pitchFamily="34" charset="0"/>
                <a:cs typeface="Arial" panose="020B0604020202020204" pitchFamily="34" charset="0"/>
              </a:rPr>
              <a:t>of</a:t>
            </a:r>
            <a:r>
              <a:rPr lang="ru-RU" sz="2100" dirty="0">
                <a:latin typeface="Arial" panose="020B0604020202020204" pitchFamily="34" charset="0"/>
                <a:cs typeface="Arial" panose="020B0604020202020204" pitchFamily="34" charset="0"/>
              </a:rPr>
              <a:t> </a:t>
            </a:r>
            <a:r>
              <a:rPr lang="ru-RU" sz="2100" dirty="0" err="1">
                <a:latin typeface="Arial" panose="020B0604020202020204" pitchFamily="34" charset="0"/>
                <a:cs typeface="Arial" panose="020B0604020202020204" pitchFamily="34" charset="0"/>
              </a:rPr>
              <a:t>Parisians</a:t>
            </a:r>
            <a:r>
              <a:rPr lang="ru-RU" sz="2100" dirty="0">
                <a:latin typeface="Arial" panose="020B0604020202020204" pitchFamily="34" charset="0"/>
                <a:cs typeface="Arial" panose="020B0604020202020204" pitchFamily="34" charset="0"/>
              </a:rPr>
              <a:t>, </a:t>
            </a:r>
            <a:r>
              <a:rPr lang="ru-RU" sz="2100" dirty="0" err="1">
                <a:latin typeface="Arial" panose="020B0604020202020204" pitchFamily="34" charset="0"/>
                <a:cs typeface="Arial" panose="020B0604020202020204" pitchFamily="34" charset="0"/>
              </a:rPr>
              <a:t>in</a:t>
            </a:r>
            <a:r>
              <a:rPr lang="ru-RU" sz="2100" dirty="0">
                <a:latin typeface="Arial" panose="020B0604020202020204" pitchFamily="34" charset="0"/>
                <a:cs typeface="Arial" panose="020B0604020202020204" pitchFamily="34" charset="0"/>
              </a:rPr>
              <a:t> </a:t>
            </a:r>
            <a:r>
              <a:rPr lang="ru-RU" sz="2100" dirty="0" err="1">
                <a:latin typeface="Arial" panose="020B0604020202020204" pitchFamily="34" charset="0"/>
                <a:cs typeface="Arial" panose="020B0604020202020204" pitchFamily="34" charset="0"/>
              </a:rPr>
              <a:t>St</a:t>
            </a:r>
            <a:r>
              <a:rPr lang="ru-RU" sz="2100" dirty="0">
                <a:latin typeface="Arial" panose="020B0604020202020204" pitchFamily="34" charset="0"/>
                <a:cs typeface="Arial" panose="020B0604020202020204" pitchFamily="34" charset="0"/>
              </a:rPr>
              <a:t>. </a:t>
            </a:r>
            <a:r>
              <a:rPr lang="ru-RU" sz="2100" dirty="0" err="1">
                <a:latin typeface="Arial" panose="020B0604020202020204" pitchFamily="34" charset="0"/>
                <a:cs typeface="Arial" panose="020B0604020202020204" pitchFamily="34" charset="0"/>
              </a:rPr>
              <a:t>Petersburg</a:t>
            </a:r>
            <a:r>
              <a:rPr lang="ru-RU" sz="2100" dirty="0">
                <a:latin typeface="Arial" panose="020B0604020202020204" pitchFamily="34" charset="0"/>
                <a:cs typeface="Arial" panose="020B0604020202020204" pitchFamily="34" charset="0"/>
              </a:rPr>
              <a:t> - </a:t>
            </a:r>
            <a:r>
              <a:rPr lang="ru-RU" sz="2100" dirty="0" err="1">
                <a:latin typeface="Arial" panose="020B0604020202020204" pitchFamily="34" charset="0"/>
                <a:cs typeface="Arial" panose="020B0604020202020204" pitchFamily="34" charset="0"/>
              </a:rPr>
              <a:t>for</a:t>
            </a:r>
            <a:r>
              <a:rPr lang="ru-RU" sz="2100" dirty="0">
                <a:latin typeface="Arial" panose="020B0604020202020204" pitchFamily="34" charset="0"/>
                <a:cs typeface="Arial" panose="020B0604020202020204" pitchFamily="34" charset="0"/>
              </a:rPr>
              <a:t> </a:t>
            </a:r>
            <a:r>
              <a:rPr lang="ru-RU" sz="2100" dirty="0" err="1">
                <a:latin typeface="Arial" panose="020B0604020202020204" pitchFamily="34" charset="0"/>
                <a:cs typeface="Arial" panose="020B0604020202020204" pitchFamily="34" charset="0"/>
              </a:rPr>
              <a:t>Petersburgers</a:t>
            </a:r>
            <a:r>
              <a:rPr lang="ru-RU" sz="2100" dirty="0">
                <a:latin typeface="Arial" panose="020B0604020202020204" pitchFamily="34" charset="0"/>
                <a:cs typeface="Arial" panose="020B0604020202020204" pitchFamily="34" charset="0"/>
              </a:rPr>
              <a:t>, </a:t>
            </a:r>
            <a:r>
              <a:rPr lang="ru-RU" sz="2100" dirty="0" err="1">
                <a:latin typeface="Arial" panose="020B0604020202020204" pitchFamily="34" charset="0"/>
                <a:cs typeface="Arial" panose="020B0604020202020204" pitchFamily="34" charset="0"/>
              </a:rPr>
              <a:t>and</a:t>
            </a:r>
            <a:r>
              <a:rPr lang="ru-RU" sz="2100" dirty="0">
                <a:latin typeface="Arial" panose="020B0604020202020204" pitchFamily="34" charset="0"/>
                <a:cs typeface="Arial" panose="020B0604020202020204" pitchFamily="34" charset="0"/>
              </a:rPr>
              <a:t> </a:t>
            </a:r>
            <a:r>
              <a:rPr lang="ru-RU" sz="2100" dirty="0" err="1">
                <a:latin typeface="Arial" panose="020B0604020202020204" pitchFamily="34" charset="0"/>
                <a:cs typeface="Arial" panose="020B0604020202020204" pitchFamily="34" charset="0"/>
              </a:rPr>
              <a:t>in</a:t>
            </a:r>
            <a:r>
              <a:rPr lang="ru-RU" sz="2100" dirty="0">
                <a:latin typeface="Arial" panose="020B0604020202020204" pitchFamily="34" charset="0"/>
                <a:cs typeface="Arial" panose="020B0604020202020204" pitchFamily="34" charset="0"/>
              </a:rPr>
              <a:t> </a:t>
            </a:r>
            <a:r>
              <a:rPr lang="ru-RU" sz="2100" dirty="0" err="1">
                <a:latin typeface="Arial" panose="020B0604020202020204" pitchFamily="34" charset="0"/>
                <a:cs typeface="Arial" panose="020B0604020202020204" pitchFamily="34" charset="0"/>
              </a:rPr>
              <a:t>Shanghai</a:t>
            </a:r>
            <a:r>
              <a:rPr lang="ru-RU" sz="2100" dirty="0">
                <a:latin typeface="Arial" panose="020B0604020202020204" pitchFamily="34" charset="0"/>
                <a:cs typeface="Arial" panose="020B0604020202020204" pitchFamily="34" charset="0"/>
              </a:rPr>
              <a:t> — </a:t>
            </a:r>
            <a:r>
              <a:rPr lang="ru-RU" sz="2100" dirty="0" err="1">
                <a:latin typeface="Arial" panose="020B0604020202020204" pitchFamily="34" charset="0"/>
                <a:cs typeface="Arial" panose="020B0604020202020204" pitchFamily="34" charset="0"/>
              </a:rPr>
              <a:t>for</a:t>
            </a:r>
            <a:r>
              <a:rPr lang="ru-RU" sz="2100" dirty="0">
                <a:latin typeface="Arial" panose="020B0604020202020204" pitchFamily="34" charset="0"/>
                <a:cs typeface="Arial" panose="020B0604020202020204" pitchFamily="34" charset="0"/>
              </a:rPr>
              <a:t> </a:t>
            </a:r>
            <a:r>
              <a:rPr lang="ru-RU" sz="2100" dirty="0" err="1">
                <a:latin typeface="Arial" panose="020B0604020202020204" pitchFamily="34" charset="0"/>
                <a:cs typeface="Arial" panose="020B0604020202020204" pitchFamily="34" charset="0"/>
              </a:rPr>
              <a:t>the</a:t>
            </a:r>
            <a:r>
              <a:rPr lang="ru-RU" sz="2100" dirty="0">
                <a:latin typeface="Arial" panose="020B0604020202020204" pitchFamily="34" charset="0"/>
                <a:cs typeface="Arial" panose="020B0604020202020204" pitchFamily="34" charset="0"/>
              </a:rPr>
              <a:t> </a:t>
            </a:r>
            <a:r>
              <a:rPr lang="ru-RU" sz="2100" dirty="0" err="1">
                <a:latin typeface="Arial" panose="020B0604020202020204" pitchFamily="34" charset="0"/>
                <a:cs typeface="Arial" panose="020B0604020202020204" pitchFamily="34" charset="0"/>
              </a:rPr>
              <a:t>Chinese</a:t>
            </a:r>
            <a:r>
              <a:rPr lang="ru-RU" sz="2100" dirty="0">
                <a:latin typeface="Arial" panose="020B0604020202020204" pitchFamily="34" charset="0"/>
                <a:cs typeface="Arial" panose="020B0604020202020204" pitchFamily="34" charset="0"/>
              </a:rPr>
              <a:t>... </a:t>
            </a:r>
            <a:r>
              <a:rPr lang="ru-RU" sz="2100" dirty="0" err="1">
                <a:latin typeface="Arial" panose="020B0604020202020204" pitchFamily="34" charset="0"/>
                <a:cs typeface="Arial" panose="020B0604020202020204" pitchFamily="34" charset="0"/>
              </a:rPr>
              <a:t>Differences</a:t>
            </a:r>
            <a:r>
              <a:rPr lang="ru-RU" sz="2100" dirty="0">
                <a:latin typeface="Arial" panose="020B0604020202020204" pitchFamily="34" charset="0"/>
                <a:cs typeface="Arial" panose="020B0604020202020204" pitchFamily="34" charset="0"/>
              </a:rPr>
              <a:t> </a:t>
            </a:r>
            <a:r>
              <a:rPr lang="ru-RU" sz="2100" dirty="0" err="1">
                <a:latin typeface="Arial" panose="020B0604020202020204" pitchFamily="34" charset="0"/>
                <a:cs typeface="Arial" panose="020B0604020202020204" pitchFamily="34" charset="0"/>
              </a:rPr>
              <a:t>in</a:t>
            </a:r>
            <a:r>
              <a:rPr lang="ru-RU" sz="2100" dirty="0">
                <a:latin typeface="Arial" panose="020B0604020202020204" pitchFamily="34" charset="0"/>
                <a:cs typeface="Arial" panose="020B0604020202020204" pitchFamily="34" charset="0"/>
              </a:rPr>
              <a:t> </a:t>
            </a:r>
            <a:r>
              <a:rPr lang="ru-RU" sz="2100" dirty="0" err="1">
                <a:latin typeface="Arial" panose="020B0604020202020204" pitchFamily="34" charset="0"/>
                <a:cs typeface="Arial" panose="020B0604020202020204" pitchFamily="34" charset="0"/>
              </a:rPr>
              <a:t>tastes</a:t>
            </a:r>
            <a:r>
              <a:rPr lang="ru-RU" sz="2100" dirty="0">
                <a:latin typeface="Arial" panose="020B0604020202020204" pitchFamily="34" charset="0"/>
                <a:cs typeface="Arial" panose="020B0604020202020204" pitchFamily="34" charset="0"/>
              </a:rPr>
              <a:t>, </a:t>
            </a:r>
            <a:r>
              <a:rPr lang="ru-RU" sz="2100" dirty="0" err="1">
                <a:latin typeface="Arial" panose="020B0604020202020204" pitchFamily="34" charset="0"/>
                <a:cs typeface="Arial" panose="020B0604020202020204" pitchFamily="34" charset="0"/>
              </a:rPr>
              <a:t>as</a:t>
            </a:r>
            <a:r>
              <a:rPr lang="ru-RU" sz="2100" dirty="0">
                <a:latin typeface="Arial" panose="020B0604020202020204" pitchFamily="34" charset="0"/>
                <a:cs typeface="Arial" panose="020B0604020202020204" pitchFamily="34" charset="0"/>
              </a:rPr>
              <a:t> </a:t>
            </a:r>
            <a:r>
              <a:rPr lang="ru-RU" sz="2100" dirty="0" err="1">
                <a:latin typeface="Arial" panose="020B0604020202020204" pitchFamily="34" charset="0"/>
                <a:cs typeface="Arial" panose="020B0604020202020204" pitchFamily="34" charset="0"/>
              </a:rPr>
              <a:t>well</a:t>
            </a:r>
            <a:r>
              <a:rPr lang="ru-RU" sz="2100" dirty="0">
                <a:latin typeface="Arial" panose="020B0604020202020204" pitchFamily="34" charset="0"/>
                <a:cs typeface="Arial" panose="020B0604020202020204" pitchFamily="34" charset="0"/>
              </a:rPr>
              <a:t> </a:t>
            </a:r>
            <a:r>
              <a:rPr lang="ru-RU" sz="2100" dirty="0" err="1">
                <a:latin typeface="Arial" panose="020B0604020202020204" pitchFamily="34" charset="0"/>
                <a:cs typeface="Arial" panose="020B0604020202020204" pitchFamily="34" charset="0"/>
              </a:rPr>
              <a:t>as</a:t>
            </a:r>
            <a:r>
              <a:rPr lang="ru-RU" sz="2100" dirty="0">
                <a:latin typeface="Arial" panose="020B0604020202020204" pitchFamily="34" charset="0"/>
                <a:cs typeface="Arial" panose="020B0604020202020204" pitchFamily="34" charset="0"/>
              </a:rPr>
              <a:t> </a:t>
            </a:r>
            <a:r>
              <a:rPr lang="ru-RU" sz="2100" dirty="0" err="1">
                <a:latin typeface="Arial" panose="020B0604020202020204" pitchFamily="34" charset="0"/>
                <a:cs typeface="Arial" panose="020B0604020202020204" pitchFamily="34" charset="0"/>
              </a:rPr>
              <a:t>in</a:t>
            </a:r>
            <a:r>
              <a:rPr lang="ru-RU" sz="2100" dirty="0">
                <a:latin typeface="Arial" panose="020B0604020202020204" pitchFamily="34" charset="0"/>
                <a:cs typeface="Arial" panose="020B0604020202020204" pitchFamily="34" charset="0"/>
              </a:rPr>
              <a:t> </a:t>
            </a:r>
            <a:r>
              <a:rPr lang="ru-RU" sz="2100" dirty="0" err="1">
                <a:latin typeface="Arial" panose="020B0604020202020204" pitchFamily="34" charset="0"/>
                <a:cs typeface="Arial" panose="020B0604020202020204" pitchFamily="34" charset="0"/>
              </a:rPr>
              <a:t>mentality</a:t>
            </a:r>
            <a:r>
              <a:rPr lang="ru-RU" sz="2100" dirty="0">
                <a:latin typeface="Arial" panose="020B0604020202020204" pitchFamily="34" charset="0"/>
                <a:cs typeface="Arial" panose="020B0604020202020204" pitchFamily="34" charset="0"/>
              </a:rPr>
              <a:t>, </a:t>
            </a:r>
            <a:r>
              <a:rPr lang="ru-RU" sz="2100" dirty="0" err="1">
                <a:latin typeface="Arial" panose="020B0604020202020204" pitchFamily="34" charset="0"/>
                <a:cs typeface="Arial" panose="020B0604020202020204" pitchFamily="34" charset="0"/>
              </a:rPr>
              <a:t>will</a:t>
            </a:r>
            <a:r>
              <a:rPr lang="ru-RU" sz="2100" dirty="0">
                <a:latin typeface="Arial" panose="020B0604020202020204" pitchFamily="34" charset="0"/>
                <a:cs typeface="Arial" panose="020B0604020202020204" pitchFamily="34" charset="0"/>
              </a:rPr>
              <a:t> </a:t>
            </a:r>
            <a:r>
              <a:rPr lang="ru-RU" sz="2100" dirty="0" err="1">
                <a:latin typeface="Arial" panose="020B0604020202020204" pitchFamily="34" charset="0"/>
                <a:cs typeface="Arial" panose="020B0604020202020204" pitchFamily="34" charset="0"/>
              </a:rPr>
              <a:t>never</a:t>
            </a:r>
            <a:r>
              <a:rPr lang="ru-RU" sz="2100" dirty="0">
                <a:latin typeface="Arial" panose="020B0604020202020204" pitchFamily="34" charset="0"/>
                <a:cs typeface="Arial" panose="020B0604020202020204" pitchFamily="34" charset="0"/>
              </a:rPr>
              <a:t> </a:t>
            </a:r>
            <a:r>
              <a:rPr lang="ru-RU" sz="2100" dirty="0" err="1">
                <a:latin typeface="Arial" panose="020B0604020202020204" pitchFamily="34" charset="0"/>
                <a:cs typeface="Arial" panose="020B0604020202020204" pitchFamily="34" charset="0"/>
              </a:rPr>
              <a:t>go</a:t>
            </a:r>
            <a:r>
              <a:rPr lang="ru-RU" sz="2100" dirty="0">
                <a:latin typeface="Arial" panose="020B0604020202020204" pitchFamily="34" charset="0"/>
                <a:cs typeface="Arial" panose="020B0604020202020204" pitchFamily="34" charset="0"/>
              </a:rPr>
              <a:t> </a:t>
            </a:r>
            <a:r>
              <a:rPr lang="ru-RU" sz="2100" dirty="0" err="1">
                <a:latin typeface="Arial" panose="020B0604020202020204" pitchFamily="34" charset="0"/>
                <a:cs typeface="Arial" panose="020B0604020202020204" pitchFamily="34" charset="0"/>
              </a:rPr>
              <a:t>away</a:t>
            </a:r>
            <a:r>
              <a:rPr lang="ru-RU" sz="2100" dirty="0" smtClean="0">
                <a:latin typeface="Arial" panose="020B0604020202020204" pitchFamily="34" charset="0"/>
                <a:cs typeface="Arial" panose="020B0604020202020204" pitchFamily="34" charset="0"/>
              </a:rPr>
              <a:t>.“</a:t>
            </a:r>
            <a:endParaRPr lang="en-US" sz="2100" dirty="0" smtClean="0">
              <a:latin typeface="Arial" panose="020B0604020202020204" pitchFamily="34" charset="0"/>
              <a:cs typeface="Arial" panose="020B0604020202020204" pitchFamily="34" charset="0"/>
            </a:endParaRPr>
          </a:p>
          <a:p>
            <a:endParaRPr lang="en-US" sz="2100" dirty="0" smtClean="0">
              <a:latin typeface="Arial" panose="020B0604020202020204" pitchFamily="34" charset="0"/>
              <a:cs typeface="Arial" panose="020B0604020202020204" pitchFamily="34" charset="0"/>
            </a:endParaRPr>
          </a:p>
          <a:p>
            <a:r>
              <a:rPr lang="en-US" sz="2100" dirty="0" smtClean="0">
                <a:latin typeface="Arial" panose="020B0604020202020204" pitchFamily="34" charset="0"/>
                <a:cs typeface="Arial" panose="020B0604020202020204" pitchFamily="34" charset="0"/>
              </a:rPr>
              <a:t>This </a:t>
            </a:r>
            <a:r>
              <a:rPr lang="en-US" sz="2100" dirty="0">
                <a:latin typeface="Arial" panose="020B0604020202020204" pitchFamily="34" charset="0"/>
                <a:cs typeface="Arial" panose="020B0604020202020204" pitchFamily="34" charset="0"/>
              </a:rPr>
              <a:t>phenomenon of simultaneous globalization and localization is called "</a:t>
            </a:r>
            <a:r>
              <a:rPr lang="en-US" sz="2100" dirty="0" err="1">
                <a:latin typeface="Arial" panose="020B0604020202020204" pitchFamily="34" charset="0"/>
                <a:cs typeface="Arial" panose="020B0604020202020204" pitchFamily="34" charset="0"/>
              </a:rPr>
              <a:t>glocalization</a:t>
            </a:r>
            <a:r>
              <a:rPr lang="en-US" sz="2100" dirty="0">
                <a:latin typeface="Arial" panose="020B0604020202020204" pitchFamily="34" charset="0"/>
                <a:cs typeface="Arial" panose="020B0604020202020204" pitchFamily="34" charset="0"/>
              </a:rPr>
              <a:t>" (from the merging and shortening of two words — globalization and localization).</a:t>
            </a:r>
            <a:endParaRPr lang="ru-RU" sz="2100" dirty="0">
              <a:latin typeface="Arial" panose="020B0604020202020204" pitchFamily="34" charset="0"/>
              <a:cs typeface="Arial" panose="020B0604020202020204" pitchFamily="34" charset="0"/>
            </a:endParaRPr>
          </a:p>
          <a:p>
            <a:endParaRPr lang="ru-RU" sz="2100" dirty="0"/>
          </a:p>
        </p:txBody>
      </p:sp>
    </p:spTree>
    <p:extLst>
      <p:ext uri="{BB962C8B-B14F-4D97-AF65-F5344CB8AC3E}">
        <p14:creationId xmlns:p14="http://schemas.microsoft.com/office/powerpoint/2010/main" val="375641381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28600" y="353695"/>
            <a:ext cx="8763000" cy="1107996"/>
          </a:xfrm>
        </p:spPr>
        <p:txBody>
          <a:bodyPr/>
          <a:lstStyle/>
          <a:p>
            <a:pPr algn="ctr"/>
            <a:r>
              <a:rPr lang="en-US" sz="1800" dirty="0">
                <a:latin typeface="Arial" panose="020B0604020202020204" pitchFamily="34" charset="0"/>
                <a:cs typeface="Arial" panose="020B0604020202020204" pitchFamily="34" charset="0"/>
              </a:rPr>
              <a:t>P. Berger and S. Huntington organized a study to answer the question of how exactly the process of globalization is going in different regions of the world. His results are presented in the book "Multifaceted Globalization". Four parameters of globalization were identified:</a:t>
            </a:r>
            <a:endParaRPr lang="ru-RU" sz="1800" dirty="0">
              <a:latin typeface="Arial" panose="020B0604020202020204" pitchFamily="34" charset="0"/>
              <a:cs typeface="Arial" panose="020B0604020202020204" pitchFamily="34" charset="0"/>
            </a:endParaRPr>
          </a:p>
        </p:txBody>
      </p:sp>
      <p:sp>
        <p:nvSpPr>
          <p:cNvPr id="3" name="Текст 2"/>
          <p:cNvSpPr>
            <a:spLocks noGrp="1"/>
          </p:cNvSpPr>
          <p:nvPr>
            <p:ph type="body" idx="1"/>
          </p:nvPr>
        </p:nvSpPr>
        <p:spPr>
          <a:xfrm>
            <a:off x="228600" y="1550516"/>
            <a:ext cx="8610600" cy="4850284"/>
          </a:xfrm>
        </p:spPr>
        <p:txBody>
          <a:bodyPr/>
          <a:lstStyle/>
          <a:p>
            <a:r>
              <a:rPr lang="en-US" sz="3200" dirty="0">
                <a:latin typeface="Arial" panose="020B0604020202020204" pitchFamily="34" charset="0"/>
                <a:cs typeface="Arial" panose="020B0604020202020204" pitchFamily="34" charset="0"/>
              </a:rPr>
              <a:t>1) mass culture, which includes music, films, as well as restaurant chains, television channels, and products from well-known companies;</a:t>
            </a:r>
          </a:p>
          <a:p>
            <a:r>
              <a:rPr lang="en-US" sz="3200" dirty="0">
                <a:latin typeface="Arial" panose="020B0604020202020204" pitchFamily="34" charset="0"/>
                <a:cs typeface="Arial" panose="020B0604020202020204" pitchFamily="34" charset="0"/>
              </a:rPr>
              <a:t>    2) "Davos culture", i.e. the business culture characteristic of business structures;</a:t>
            </a:r>
          </a:p>
          <a:p>
            <a:r>
              <a:rPr lang="en-US" sz="3200" dirty="0">
                <a:latin typeface="Arial" panose="020B0604020202020204" pitchFamily="34" charset="0"/>
                <a:cs typeface="Arial" panose="020B0604020202020204" pitchFamily="34" charset="0"/>
              </a:rPr>
              <a:t>    3) "club culture of intellectuals" — the most common ideological and theoretical trends;</a:t>
            </a:r>
          </a:p>
          <a:p>
            <a:r>
              <a:rPr lang="en-US" sz="3200" dirty="0">
                <a:latin typeface="Arial" panose="020B0604020202020204" pitchFamily="34" charset="0"/>
                <a:cs typeface="Arial" panose="020B0604020202020204" pitchFamily="34" charset="0"/>
              </a:rPr>
              <a:t>    4) the most important religious beliefs and related movements.</a:t>
            </a:r>
            <a:endParaRPr lang="ru-RU" sz="32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95121938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рямоугольник 2"/>
          <p:cNvSpPr/>
          <p:nvPr/>
        </p:nvSpPr>
        <p:spPr>
          <a:xfrm>
            <a:off x="152400" y="228600"/>
            <a:ext cx="8763000" cy="6555641"/>
          </a:xfrm>
          <a:prstGeom prst="rect">
            <a:avLst/>
          </a:prstGeom>
        </p:spPr>
        <p:txBody>
          <a:bodyPr wrap="square">
            <a:spAutoFit/>
          </a:bodyPr>
          <a:lstStyle/>
          <a:p>
            <a:r>
              <a:rPr lang="ru-RU" sz="2000" dirty="0" err="1" smtClean="0">
                <a:latin typeface="Arial" panose="020B0604020202020204" pitchFamily="34" charset="0"/>
                <a:cs typeface="Arial" panose="020B0604020202020204" pitchFamily="34" charset="0"/>
              </a:rPr>
              <a:t>Focusing</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on</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these</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four</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parameters</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of</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globalization</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researchers</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from</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different</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countries</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in</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particular</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China</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the</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USA</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Germany</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India</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South</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Africa</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Chile</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etc</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tried</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to</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analyze</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the</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development</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of</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globalization</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processes</a:t>
            </a:r>
            <a:r>
              <a:rPr lang="ru-RU" sz="2000" dirty="0" smtClean="0">
                <a:latin typeface="Arial" panose="020B0604020202020204" pitchFamily="34" charset="0"/>
                <a:cs typeface="Arial" panose="020B0604020202020204" pitchFamily="34" charset="0"/>
              </a:rPr>
              <a:t>.</a:t>
            </a:r>
          </a:p>
          <a:p>
            <a:endParaRPr lang="ru-RU" sz="2000" dirty="0" smtClean="0">
              <a:latin typeface="Arial" panose="020B0604020202020204" pitchFamily="34" charset="0"/>
              <a:cs typeface="Arial" panose="020B0604020202020204" pitchFamily="34" charset="0"/>
            </a:endParaRPr>
          </a:p>
          <a:p>
            <a:r>
              <a:rPr lang="ru-RU" sz="2000" dirty="0" err="1" smtClean="0">
                <a:latin typeface="Arial" panose="020B0604020202020204" pitchFamily="34" charset="0"/>
                <a:cs typeface="Arial" panose="020B0604020202020204" pitchFamily="34" charset="0"/>
              </a:rPr>
              <a:t>It</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turned</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out</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that</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globalization</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has</a:t>
            </a:r>
            <a:r>
              <a:rPr lang="ru-RU" sz="2000" dirty="0" smtClean="0">
                <a:latin typeface="Arial" panose="020B0604020202020204" pitchFamily="34" charset="0"/>
                <a:cs typeface="Arial" panose="020B0604020202020204" pitchFamily="34" charset="0"/>
              </a:rPr>
              <a:t> a </a:t>
            </a:r>
            <a:r>
              <a:rPr lang="ru-RU" sz="2000" dirty="0" err="1" smtClean="0">
                <a:latin typeface="Arial" panose="020B0604020202020204" pitchFamily="34" charset="0"/>
                <a:cs typeface="Arial" panose="020B0604020202020204" pitchFamily="34" charset="0"/>
              </a:rPr>
              <a:t>very</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large</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local</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specificity</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So</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the</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McDonald's</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symbol</a:t>
            </a:r>
            <a:r>
              <a:rPr lang="ru-RU" sz="2000" dirty="0" smtClean="0">
                <a:latin typeface="Arial" panose="020B0604020202020204" pitchFamily="34" charset="0"/>
                <a:cs typeface="Arial" panose="020B0604020202020204" pitchFamily="34" charset="0"/>
              </a:rPr>
              <a:t> — </a:t>
            </a:r>
            <a:r>
              <a:rPr lang="ru-RU" sz="2000" dirty="0" err="1" smtClean="0">
                <a:latin typeface="Arial" panose="020B0604020202020204" pitchFamily="34" charset="0"/>
                <a:cs typeface="Arial" panose="020B0604020202020204" pitchFamily="34" charset="0"/>
              </a:rPr>
              <a:t>the</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hamburger</a:t>
            </a:r>
            <a:r>
              <a:rPr lang="ru-RU" sz="2000" dirty="0" smtClean="0">
                <a:latin typeface="Arial" panose="020B0604020202020204" pitchFamily="34" charset="0"/>
                <a:cs typeface="Arial" panose="020B0604020202020204" pitchFamily="34" charset="0"/>
              </a:rPr>
              <a:t> — </a:t>
            </a:r>
            <a:r>
              <a:rPr lang="ru-RU" sz="2000" dirty="0" err="1" smtClean="0">
                <a:latin typeface="Arial" panose="020B0604020202020204" pitchFamily="34" charset="0"/>
                <a:cs typeface="Arial" panose="020B0604020202020204" pitchFamily="34" charset="0"/>
              </a:rPr>
              <a:t>in</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India</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where</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the</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cow</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is</a:t>
            </a:r>
            <a:r>
              <a:rPr lang="ru-RU" sz="2000" dirty="0" smtClean="0">
                <a:latin typeface="Arial" panose="020B0604020202020204" pitchFamily="34" charset="0"/>
                <a:cs typeface="Arial" panose="020B0604020202020204" pitchFamily="34" charset="0"/>
              </a:rPr>
              <a:t> a </a:t>
            </a:r>
            <a:r>
              <a:rPr lang="ru-RU" sz="2000" dirty="0" err="1" smtClean="0">
                <a:latin typeface="Arial" panose="020B0604020202020204" pitchFamily="34" charset="0"/>
                <a:cs typeface="Arial" panose="020B0604020202020204" pitchFamily="34" charset="0"/>
              </a:rPr>
              <a:t>sacred</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animal</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turns</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from</a:t>
            </a:r>
            <a:r>
              <a:rPr lang="ru-RU" sz="2000" dirty="0" smtClean="0">
                <a:latin typeface="Arial" panose="020B0604020202020204" pitchFamily="34" charset="0"/>
                <a:cs typeface="Arial" panose="020B0604020202020204" pitchFamily="34" charset="0"/>
              </a:rPr>
              <a:t> a </a:t>
            </a:r>
            <a:r>
              <a:rPr lang="ru-RU" sz="2000" dirty="0" err="1" smtClean="0">
                <a:latin typeface="Arial" panose="020B0604020202020204" pitchFamily="34" charset="0"/>
                <a:cs typeface="Arial" panose="020B0604020202020204" pitchFamily="34" charset="0"/>
              </a:rPr>
              <a:t>beef</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patty</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into</a:t>
            </a:r>
            <a:r>
              <a:rPr lang="ru-RU" sz="2000" dirty="0" smtClean="0">
                <a:latin typeface="Arial" panose="020B0604020202020204" pitchFamily="34" charset="0"/>
                <a:cs typeface="Arial" panose="020B0604020202020204" pitchFamily="34" charset="0"/>
              </a:rPr>
              <a:t> a </a:t>
            </a:r>
            <a:r>
              <a:rPr lang="ru-RU" sz="2000" dirty="0" err="1" smtClean="0">
                <a:latin typeface="Arial" panose="020B0604020202020204" pitchFamily="34" charset="0"/>
                <a:cs typeface="Arial" panose="020B0604020202020204" pitchFamily="34" charset="0"/>
              </a:rPr>
              <a:t>cutlet</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with</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chicken</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In</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Japan</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for</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example</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the</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same</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McDonald's</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was</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initially</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aimed</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at</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the</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middle</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strata</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of</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the</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population</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and</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then</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extended</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to</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the</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less</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well-off</a:t>
            </a:r>
            <a:r>
              <a:rPr lang="ru-RU" sz="2000" dirty="0" smtClean="0">
                <a:latin typeface="Arial" panose="020B0604020202020204" pitchFamily="34" charset="0"/>
                <a:cs typeface="Arial" panose="020B0604020202020204" pitchFamily="34" charset="0"/>
              </a:rPr>
              <a:t>.</a:t>
            </a:r>
          </a:p>
          <a:p>
            <a:endParaRPr lang="ru-RU" sz="2000" dirty="0" smtClean="0">
              <a:latin typeface="Arial" panose="020B0604020202020204" pitchFamily="34" charset="0"/>
              <a:cs typeface="Arial" panose="020B0604020202020204" pitchFamily="34" charset="0"/>
            </a:endParaRPr>
          </a:p>
          <a:p>
            <a:r>
              <a:rPr lang="ru-RU" sz="2000" dirty="0" err="1" smtClean="0">
                <a:latin typeface="Arial" panose="020B0604020202020204" pitchFamily="34" charset="0"/>
                <a:cs typeface="Arial" panose="020B0604020202020204" pitchFamily="34" charset="0"/>
              </a:rPr>
              <a:t>The</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complexity</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and</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ambiguity</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of</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the</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phenomenon</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of</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globalization</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its</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multidimensionality</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gives</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rise</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to</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many</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approaches</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to</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understanding</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this</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phenomenon</a:t>
            </a:r>
            <a:r>
              <a:rPr lang="ru-RU" sz="2000" dirty="0" smtClean="0">
                <a:latin typeface="Arial" panose="020B0604020202020204" pitchFamily="34" charset="0"/>
                <a:cs typeface="Arial" panose="020B0604020202020204" pitchFamily="34" charset="0"/>
              </a:rPr>
              <a:t> — </a:t>
            </a:r>
            <a:r>
              <a:rPr lang="ru-RU" sz="2000" dirty="0" err="1" smtClean="0">
                <a:latin typeface="Arial" panose="020B0604020202020204" pitchFamily="34" charset="0"/>
                <a:cs typeface="Arial" panose="020B0604020202020204" pitchFamily="34" charset="0"/>
              </a:rPr>
              <a:t>from</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evaluative</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characteristics</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positive</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and</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negative</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to</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complex</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conceptual</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approaches</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Thus</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globalization</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is</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sometimes</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understood</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as</a:t>
            </a:r>
            <a:r>
              <a:rPr lang="ru-RU" sz="2000" dirty="0" smtClean="0">
                <a:latin typeface="Arial" panose="020B0604020202020204" pitchFamily="34" charset="0"/>
                <a:cs typeface="Arial" panose="020B0604020202020204" pitchFamily="34" charset="0"/>
              </a:rPr>
              <a:t> a </a:t>
            </a:r>
            <a:r>
              <a:rPr lang="ru-RU" sz="2000" dirty="0" err="1" smtClean="0">
                <a:latin typeface="Arial" panose="020B0604020202020204" pitchFamily="34" charset="0"/>
                <a:cs typeface="Arial" panose="020B0604020202020204" pitchFamily="34" charset="0"/>
              </a:rPr>
              <a:t>historical</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process</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that</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does</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not</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bring</a:t>
            </a:r>
            <a:r>
              <a:rPr lang="ru-RU" sz="2000" dirty="0" smtClean="0">
                <a:latin typeface="Arial" panose="020B0604020202020204" pitchFamily="34" charset="0"/>
                <a:cs typeface="Arial" panose="020B0604020202020204" pitchFamily="34" charset="0"/>
              </a:rPr>
              <a:t> a </a:t>
            </a:r>
            <a:r>
              <a:rPr lang="ru-RU" sz="2000" dirty="0" err="1" smtClean="0">
                <a:latin typeface="Arial" panose="020B0604020202020204" pitchFamily="34" charset="0"/>
                <a:cs typeface="Arial" panose="020B0604020202020204" pitchFamily="34" charset="0"/>
              </a:rPr>
              <a:t>new</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result</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since</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there</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has</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always</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been</a:t>
            </a:r>
            <a:r>
              <a:rPr lang="ru-RU" sz="2000" dirty="0" smtClean="0">
                <a:latin typeface="Arial" panose="020B0604020202020204" pitchFamily="34" charset="0"/>
                <a:cs typeface="Arial" panose="020B0604020202020204" pitchFamily="34" charset="0"/>
              </a:rPr>
              <a:t> a </a:t>
            </a:r>
            <a:r>
              <a:rPr lang="ru-RU" sz="2000" dirty="0" err="1" smtClean="0">
                <a:latin typeface="Arial" panose="020B0604020202020204" pitchFamily="34" charset="0"/>
                <a:cs typeface="Arial" panose="020B0604020202020204" pitchFamily="34" charset="0"/>
              </a:rPr>
              <a:t>tendency</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to</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expand</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the</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space</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in</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which</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interaction</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took</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place</a:t>
            </a:r>
            <a:r>
              <a:rPr lang="ru-RU" sz="2000" dirty="0" smtClean="0">
                <a:latin typeface="Arial" panose="020B0604020202020204" pitchFamily="34" charset="0"/>
                <a:cs typeface="Arial" panose="020B0604020202020204" pitchFamily="34" charset="0"/>
              </a:rPr>
              <a:t> — </a:t>
            </a:r>
            <a:r>
              <a:rPr lang="ru-RU" sz="2000" dirty="0" err="1" smtClean="0">
                <a:latin typeface="Arial" panose="020B0604020202020204" pitchFamily="34" charset="0"/>
                <a:cs typeface="Arial" panose="020B0604020202020204" pitchFamily="34" charset="0"/>
              </a:rPr>
              <a:t>from</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individual</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villages</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cities</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principalities</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to</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states</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regions</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and</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finally</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through</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the</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era</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of</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Great</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Geographical</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Discoveries</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to</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the</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world</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The</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weakness</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of</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this</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approach</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is</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that</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it</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does</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not</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reflect</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the</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qualitative</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specifics</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of</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the</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current</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stage</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of</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political</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development</a:t>
            </a:r>
            <a:r>
              <a:rPr lang="ru-RU" sz="2000" dirty="0" smtClean="0">
                <a:latin typeface="Arial" panose="020B0604020202020204" pitchFamily="34" charset="0"/>
                <a:cs typeface="Arial" panose="020B0604020202020204" pitchFamily="34" charset="0"/>
              </a:rPr>
              <a:t>.</a:t>
            </a:r>
            <a:endParaRPr lang="ru-RU"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6180902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304800" y="304800"/>
            <a:ext cx="8610600" cy="6247864"/>
          </a:xfrm>
          <a:prstGeom prst="rect">
            <a:avLst/>
          </a:prstGeom>
        </p:spPr>
        <p:txBody>
          <a:bodyPr wrap="square">
            <a:spAutoFit/>
          </a:bodyPr>
          <a:lstStyle/>
          <a:p>
            <a:r>
              <a:rPr lang="ru-RU" sz="2000" dirty="0" err="1" smtClean="0">
                <a:latin typeface="Arial" panose="020B0604020202020204" pitchFamily="34" charset="0"/>
                <a:cs typeface="Arial" panose="020B0604020202020204" pitchFamily="34" charset="0"/>
              </a:rPr>
              <a:t>In</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another</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approach</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the</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results</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of</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globalization</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are</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seen</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in</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the</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universalization</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and</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homogenization</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of</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the</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world</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and</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often</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on</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the</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basis</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of</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Western</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norms</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and</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models</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in</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this</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case</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they</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talk</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about</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Westernization</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However</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it</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is</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shown</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that</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not</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only</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Western</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norms</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and</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values</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are</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spreading</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in</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the</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East</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but</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also</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Eastern</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ones</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in</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the</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West</a:t>
            </a:r>
            <a:r>
              <a:rPr lang="ru-RU" sz="2000" dirty="0" smtClean="0">
                <a:latin typeface="Arial" panose="020B0604020202020204" pitchFamily="34" charset="0"/>
                <a:cs typeface="Arial" panose="020B0604020202020204" pitchFamily="34" charset="0"/>
              </a:rPr>
              <a:t>.</a:t>
            </a:r>
          </a:p>
          <a:p>
            <a:endParaRPr lang="ru-RU" sz="2000" dirty="0" smtClean="0">
              <a:latin typeface="Arial" panose="020B0604020202020204" pitchFamily="34" charset="0"/>
              <a:cs typeface="Arial" panose="020B0604020202020204" pitchFamily="34" charset="0"/>
            </a:endParaRPr>
          </a:p>
          <a:p>
            <a:r>
              <a:rPr lang="ru-RU" sz="2000" dirty="0" err="1" smtClean="0">
                <a:latin typeface="Arial" panose="020B0604020202020204" pitchFamily="34" charset="0"/>
                <a:cs typeface="Arial" panose="020B0604020202020204" pitchFamily="34" charset="0"/>
              </a:rPr>
              <a:t>Finally</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the</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essence</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of</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the</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third</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approach</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to</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globalization</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is</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that</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its</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consequences</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are</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assessed</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as</a:t>
            </a:r>
            <a:r>
              <a:rPr lang="ru-RU" sz="2000" dirty="0" smtClean="0">
                <a:latin typeface="Arial" panose="020B0604020202020204" pitchFamily="34" charset="0"/>
                <a:cs typeface="Arial" panose="020B0604020202020204" pitchFamily="34" charset="0"/>
              </a:rPr>
              <a:t> a </a:t>
            </a:r>
            <a:r>
              <a:rPr lang="ru-RU" sz="2000" dirty="0" err="1" smtClean="0">
                <a:latin typeface="Arial" panose="020B0604020202020204" pitchFamily="34" charset="0"/>
                <a:cs typeface="Arial" panose="020B0604020202020204" pitchFamily="34" charset="0"/>
              </a:rPr>
              <a:t>qualitatively</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different</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stage</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in</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development</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due</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to</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the</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transparency</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of</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national</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borders</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transnationalization</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This</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approach</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reflects</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the</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qualitative</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transformation</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of</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the</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political</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system</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of</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the</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world</a:t>
            </a:r>
            <a:r>
              <a:rPr lang="ru-RU" sz="2000" dirty="0" smtClean="0">
                <a:latin typeface="Arial" panose="020B0604020202020204" pitchFamily="34" charset="0"/>
                <a:cs typeface="Arial" panose="020B0604020202020204" pitchFamily="34" charset="0"/>
              </a:rPr>
              <a:t>.</a:t>
            </a:r>
          </a:p>
          <a:p>
            <a:endParaRPr lang="ru-RU" sz="2000" dirty="0" smtClean="0">
              <a:latin typeface="Arial" panose="020B0604020202020204" pitchFamily="34" charset="0"/>
              <a:cs typeface="Arial" panose="020B0604020202020204" pitchFamily="34" charset="0"/>
            </a:endParaRPr>
          </a:p>
          <a:p>
            <a:r>
              <a:rPr lang="ru-RU" sz="2000" dirty="0" err="1" smtClean="0">
                <a:latin typeface="Arial" panose="020B0604020202020204" pitchFamily="34" charset="0"/>
                <a:cs typeface="Arial" panose="020B0604020202020204" pitchFamily="34" charset="0"/>
              </a:rPr>
              <a:t>The</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opposite</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process</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of</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globalization</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isolationism</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is</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less</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likely</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to</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come</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into</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the</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focus</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of</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researchers</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attention</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This</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term</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often</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refers</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to</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the</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state's</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foreign</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policy</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aimed</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at</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removing</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itself</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from</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international</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affairs</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As</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an</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example</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the</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foreign</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policy</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of</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the</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United</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States</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in</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the</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late</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XIX</a:t>
            </a:r>
            <a:r>
              <a:rPr lang="ru-RU" sz="2000" dirty="0" smtClean="0">
                <a:latin typeface="Arial" panose="020B0604020202020204" pitchFamily="34" charset="0"/>
                <a:cs typeface="Arial" panose="020B0604020202020204" pitchFamily="34" charset="0"/>
              </a:rPr>
              <a:t> — </a:t>
            </a:r>
            <a:r>
              <a:rPr lang="ru-RU" sz="2000" dirty="0" err="1" smtClean="0">
                <a:latin typeface="Arial" panose="020B0604020202020204" pitchFamily="34" charset="0"/>
                <a:cs typeface="Arial" panose="020B0604020202020204" pitchFamily="34" charset="0"/>
              </a:rPr>
              <a:t>early</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XX</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century</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or</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the</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policy</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of</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self-isolation</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of</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Japan</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in</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the</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period</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from</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the</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middle</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of</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the</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XVII</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century</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to</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the</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middle</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of</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the</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XIX</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century</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is</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often</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cited</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The</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point</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of</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such</a:t>
            </a:r>
            <a:r>
              <a:rPr lang="ru-RU" sz="2000" dirty="0" smtClean="0">
                <a:latin typeface="Arial" panose="020B0604020202020204" pitchFamily="34" charset="0"/>
                <a:cs typeface="Arial" panose="020B0604020202020204" pitchFamily="34" charset="0"/>
              </a:rPr>
              <a:t> a </a:t>
            </a:r>
            <a:r>
              <a:rPr lang="ru-RU" sz="2000" dirty="0" err="1" smtClean="0">
                <a:latin typeface="Arial" panose="020B0604020202020204" pitchFamily="34" charset="0"/>
                <a:cs typeface="Arial" panose="020B0604020202020204" pitchFamily="34" charset="0"/>
              </a:rPr>
              <a:t>policy</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is</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to</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preserve</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one's</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identity</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focus</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on</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internal</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problems</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etc</a:t>
            </a:r>
            <a:r>
              <a:rPr lang="ru-RU" sz="2000" dirty="0" smtClean="0">
                <a:latin typeface="Arial" panose="020B0604020202020204" pitchFamily="34" charset="0"/>
                <a:cs typeface="Arial" panose="020B0604020202020204" pitchFamily="34" charset="0"/>
              </a:rPr>
              <a:t>.</a:t>
            </a:r>
            <a:endParaRPr lang="ru-RU"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03714242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28600" y="228600"/>
            <a:ext cx="8763000" cy="6524863"/>
          </a:xfrm>
          <a:prstGeom prst="rect">
            <a:avLst/>
          </a:prstGeom>
        </p:spPr>
        <p:txBody>
          <a:bodyPr wrap="square">
            <a:spAutoFit/>
          </a:bodyPr>
          <a:lstStyle/>
          <a:p>
            <a:r>
              <a:rPr lang="ru-RU" sz="2200" dirty="0" err="1" smtClean="0">
                <a:latin typeface="Arial" panose="020B0604020202020204" pitchFamily="34" charset="0"/>
                <a:cs typeface="Arial" panose="020B0604020202020204" pitchFamily="34" charset="0"/>
              </a:rPr>
              <a:t>How</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possible</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is</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isolationism</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in</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modern</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conditions</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In</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general</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modern</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technologies</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are</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erecting</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barriers</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to</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isolationism</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At</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the</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same</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time</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there</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may</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be</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various</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restrictions</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imposed</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by</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the</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state</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in</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particular</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by</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the</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policy</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in</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the</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field</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of</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Internet</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access</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for</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example</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due</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to</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control</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over</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providers</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Although</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such</a:t>
            </a:r>
            <a:r>
              <a:rPr lang="ru-RU" sz="2200" dirty="0" smtClean="0">
                <a:latin typeface="Arial" panose="020B0604020202020204" pitchFamily="34" charset="0"/>
                <a:cs typeface="Arial" panose="020B0604020202020204" pitchFamily="34" charset="0"/>
              </a:rPr>
              <a:t> a </a:t>
            </a:r>
            <a:r>
              <a:rPr lang="ru-RU" sz="2200" dirty="0" err="1" smtClean="0">
                <a:latin typeface="Arial" panose="020B0604020202020204" pitchFamily="34" charset="0"/>
                <a:cs typeface="Arial" panose="020B0604020202020204" pitchFamily="34" charset="0"/>
              </a:rPr>
              <a:t>policy</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is</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becoming</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more</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expensive</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both</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literally</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and</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figuratively</a:t>
            </a:r>
            <a:r>
              <a:rPr lang="ru-RU" sz="2200" dirty="0" smtClean="0">
                <a:latin typeface="Arial" panose="020B0604020202020204" pitchFamily="34" charset="0"/>
                <a:cs typeface="Arial" panose="020B0604020202020204" pitchFamily="34" charset="0"/>
              </a:rPr>
              <a:t>.</a:t>
            </a:r>
          </a:p>
          <a:p>
            <a:endParaRPr lang="ru-RU" sz="2200" dirty="0" smtClean="0">
              <a:latin typeface="Arial" panose="020B0604020202020204" pitchFamily="34" charset="0"/>
              <a:cs typeface="Arial" panose="020B0604020202020204" pitchFamily="34" charset="0"/>
            </a:endParaRPr>
          </a:p>
          <a:p>
            <a:r>
              <a:rPr lang="ru-RU" sz="2200" dirty="0" err="1" smtClean="0">
                <a:latin typeface="Arial" panose="020B0604020202020204" pitchFamily="34" charset="0"/>
                <a:cs typeface="Arial" panose="020B0604020202020204" pitchFamily="34" charset="0"/>
              </a:rPr>
              <a:t>Isolationism</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as</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the</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opposite</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of</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globalization</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today</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can</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relate</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not</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only</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to</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government</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policy</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but</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also</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to</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the</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behavior</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of</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individuals</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or</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groups</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Obviously</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not</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everyone</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wants</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to</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be</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in</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the</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globalization</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gate</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to</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use</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the</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metaphor</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of</a:t>
            </a:r>
            <a:r>
              <a:rPr lang="ru-RU" sz="2200" dirty="0" smtClean="0">
                <a:latin typeface="Arial" panose="020B0604020202020204" pitchFamily="34" charset="0"/>
                <a:cs typeface="Arial" panose="020B0604020202020204" pitchFamily="34" charset="0"/>
              </a:rPr>
              <a:t> O. E. </a:t>
            </a:r>
            <a:r>
              <a:rPr lang="ru-RU" sz="2200" dirty="0" err="1" smtClean="0">
                <a:latin typeface="Arial" panose="020B0604020202020204" pitchFamily="34" charset="0"/>
                <a:cs typeface="Arial" panose="020B0604020202020204" pitchFamily="34" charset="0"/>
              </a:rPr>
              <a:t>Andersson</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Globalization</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requires</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extreme</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tension</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from</a:t>
            </a:r>
            <a:r>
              <a:rPr lang="ru-RU" sz="2200" dirty="0" smtClean="0">
                <a:latin typeface="Arial" panose="020B0604020202020204" pitchFamily="34" charset="0"/>
                <a:cs typeface="Arial" panose="020B0604020202020204" pitchFamily="34" charset="0"/>
              </a:rPr>
              <a:t> a </a:t>
            </a:r>
            <a:r>
              <a:rPr lang="ru-RU" sz="2200" dirty="0" err="1" smtClean="0">
                <a:latin typeface="Arial" panose="020B0604020202020204" pitchFamily="34" charset="0"/>
                <a:cs typeface="Arial" panose="020B0604020202020204" pitchFamily="34" charset="0"/>
              </a:rPr>
              <a:t>person</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with</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all</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the</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ensuing</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consequences</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therefore</a:t>
            </a:r>
            <a:r>
              <a:rPr lang="ru-RU" sz="2200" dirty="0" smtClean="0">
                <a:latin typeface="Arial" panose="020B0604020202020204" pitchFamily="34" charset="0"/>
                <a:cs typeface="Arial" panose="020B0604020202020204" pitchFamily="34" charset="0"/>
              </a:rPr>
              <a:t>, a </a:t>
            </a:r>
            <a:r>
              <a:rPr lang="ru-RU" sz="2200" dirty="0" err="1" smtClean="0">
                <a:latin typeface="Arial" panose="020B0604020202020204" pitchFamily="34" charset="0"/>
                <a:cs typeface="Arial" panose="020B0604020202020204" pitchFamily="34" charset="0"/>
              </a:rPr>
              <a:t>kind</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of</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escape</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from</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globalization</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can</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be</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observed</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more</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and</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more</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often</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It</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can</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be</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expressed</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in</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different</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ways</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from</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the</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desire</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to</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spend</a:t>
            </a:r>
            <a:r>
              <a:rPr lang="ru-RU" sz="2200" dirty="0" smtClean="0">
                <a:latin typeface="Arial" panose="020B0604020202020204" pitchFamily="34" charset="0"/>
                <a:cs typeface="Arial" panose="020B0604020202020204" pitchFamily="34" charset="0"/>
              </a:rPr>
              <a:t> a </a:t>
            </a:r>
            <a:r>
              <a:rPr lang="ru-RU" sz="2200" dirty="0" err="1" smtClean="0">
                <a:latin typeface="Arial" panose="020B0604020202020204" pitchFamily="34" charset="0"/>
                <a:cs typeface="Arial" panose="020B0604020202020204" pitchFamily="34" charset="0"/>
              </a:rPr>
              <a:t>vacation</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in</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nature</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in</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the</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forest</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with</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fishing</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and</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mushrooms</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often</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while</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preserving</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all</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the</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benefits</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of</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civilization</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including</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Internet</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access</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etc</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to</a:t>
            </a:r>
            <a:r>
              <a:rPr lang="ru-RU" sz="2200" dirty="0" smtClean="0">
                <a:latin typeface="Arial" panose="020B0604020202020204" pitchFamily="34" charset="0"/>
                <a:cs typeface="Arial" panose="020B0604020202020204" pitchFamily="34" charset="0"/>
              </a:rPr>
              <a:t> a </a:t>
            </a:r>
            <a:r>
              <a:rPr lang="ru-RU" sz="2200" dirty="0" err="1" smtClean="0">
                <a:latin typeface="Arial" panose="020B0604020202020204" pitchFamily="34" charset="0"/>
                <a:cs typeface="Arial" panose="020B0604020202020204" pitchFamily="34" charset="0"/>
              </a:rPr>
              <a:t>complete</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change</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in</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lifestyle</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moving</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to</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remote</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areas</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abandoning</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phones</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computers</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the</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Internet</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etc</a:t>
            </a:r>
            <a:r>
              <a:rPr lang="ru-RU" sz="2200" dirty="0" smtClean="0">
                <a:latin typeface="Arial" panose="020B0604020202020204" pitchFamily="34" charset="0"/>
                <a:cs typeface="Arial" panose="020B0604020202020204" pitchFamily="34" charset="0"/>
              </a:rPr>
              <a:t>.</a:t>
            </a:r>
            <a:endParaRPr lang="ru-RU" sz="22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0668315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97814" y="353695"/>
            <a:ext cx="7948371" cy="492443"/>
          </a:xfrm>
        </p:spPr>
        <p:txBody>
          <a:bodyPr/>
          <a:lstStyle/>
          <a:p>
            <a:pPr algn="ctr"/>
            <a:r>
              <a:rPr lang="en-US" dirty="0"/>
              <a:t>Integration and disintegration</a:t>
            </a:r>
            <a:endParaRPr lang="ru-RU" dirty="0"/>
          </a:p>
        </p:txBody>
      </p:sp>
      <p:sp>
        <p:nvSpPr>
          <p:cNvPr id="3" name="Текст 2"/>
          <p:cNvSpPr>
            <a:spLocks noGrp="1"/>
          </p:cNvSpPr>
          <p:nvPr>
            <p:ph type="body" idx="1"/>
          </p:nvPr>
        </p:nvSpPr>
        <p:spPr>
          <a:xfrm>
            <a:off x="420369" y="1066800"/>
            <a:ext cx="8303260" cy="5539978"/>
          </a:xfrm>
        </p:spPr>
        <p:txBody>
          <a:bodyPr/>
          <a:lstStyle/>
          <a:p>
            <a:r>
              <a:rPr lang="en-US" sz="2000" dirty="0">
                <a:latin typeface="Arial" panose="020B0604020202020204" pitchFamily="34" charset="0"/>
                <a:cs typeface="Arial" panose="020B0604020202020204" pitchFamily="34" charset="0"/>
              </a:rPr>
              <a:t>Integration and disintegration in the modern world. Integration implies the rapprochement of States, which is fixed in international treaties. This is an interstate process. Individuals, non-state actors, etc. integrate, relatively speaking, together with the state.</a:t>
            </a:r>
          </a:p>
          <a:p>
            <a:endParaRPr lang="en-US" sz="2000" dirty="0">
              <a:latin typeface="Arial" panose="020B0604020202020204" pitchFamily="34" charset="0"/>
              <a:cs typeface="Arial" panose="020B0604020202020204" pitchFamily="34" charset="0"/>
            </a:endParaRPr>
          </a:p>
          <a:p>
            <a:r>
              <a:rPr lang="en-US" sz="2000" dirty="0">
                <a:latin typeface="Arial" panose="020B0604020202020204" pitchFamily="34" charset="0"/>
                <a:cs typeface="Arial" panose="020B0604020202020204" pitchFamily="34" charset="0"/>
              </a:rPr>
              <a:t>Globalization, unlike integration, does not involve interstate agreements. They appear only in certain areas (for example, related to information and communication technologies, ecology, etc.) to regulate emerging new phenomena. In addition, if globalization can proceed differently for different regions of the same state (some intra-state regions become "gates to the global world", while others find themselves outside the globalization space), then the whole state is included in the integration. Although in the integration education itself, there may be states that form the integration core, and states that fall on its periphery. Another difference between integration and globalization processes is the role of non—state actors: in the processes of globalization they come to the fore, and in the processes of integration they play an important, but still secondary role.</a:t>
            </a:r>
            <a:endParaRPr lang="ru-RU"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815189469"/>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304800" y="533400"/>
            <a:ext cx="8610600" cy="6186309"/>
          </a:xfrm>
          <a:prstGeom prst="rect">
            <a:avLst/>
          </a:prstGeom>
        </p:spPr>
        <p:txBody>
          <a:bodyPr wrap="square">
            <a:spAutoFit/>
          </a:bodyPr>
          <a:lstStyle/>
          <a:p>
            <a:r>
              <a:rPr lang="ru-RU" sz="2200" dirty="0" err="1" smtClean="0">
                <a:latin typeface="Arial" panose="020B0604020202020204" pitchFamily="34" charset="0"/>
                <a:cs typeface="Arial" panose="020B0604020202020204" pitchFamily="34" charset="0"/>
              </a:rPr>
              <a:t>Undoubtedly</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globalization</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by</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making</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interstate</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borders</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transparent</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stimulates</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integration</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processes</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But</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at</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the</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same</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time</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it</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generates</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the</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opposite</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process</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The</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negative</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aspects</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of</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open</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borders</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force</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citizens</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to</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oppose</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integration</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An</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example</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here</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is</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the</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difficulties</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that</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arose</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with</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the</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adoption</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of</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the</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EU</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Constitution</a:t>
            </a:r>
            <a:r>
              <a:rPr lang="ru-RU" sz="2200" dirty="0" smtClean="0">
                <a:latin typeface="Arial" panose="020B0604020202020204" pitchFamily="34" charset="0"/>
                <a:cs typeface="Arial" panose="020B0604020202020204" pitchFamily="34" charset="0"/>
              </a:rPr>
              <a:t>.</a:t>
            </a:r>
          </a:p>
          <a:p>
            <a:endParaRPr lang="ru-RU" sz="2200" dirty="0" smtClean="0">
              <a:latin typeface="Arial" panose="020B0604020202020204" pitchFamily="34" charset="0"/>
              <a:cs typeface="Arial" panose="020B0604020202020204" pitchFamily="34" charset="0"/>
            </a:endParaRPr>
          </a:p>
          <a:p>
            <a:r>
              <a:rPr lang="ru-RU" sz="2200" dirty="0" err="1" smtClean="0">
                <a:latin typeface="Arial" panose="020B0604020202020204" pitchFamily="34" charset="0"/>
                <a:cs typeface="Arial" panose="020B0604020202020204" pitchFamily="34" charset="0"/>
              </a:rPr>
              <a:t>Integration</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processes</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going</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on</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with</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varying</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degrees</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of</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intensity</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can</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now</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be</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observed</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in</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various</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regions</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of</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the</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world</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in</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particular</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in</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North</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and</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Central</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America</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in</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Asia</a:t>
            </a:r>
            <a:r>
              <a:rPr lang="ru-RU" sz="2200" dirty="0" smtClean="0">
                <a:latin typeface="Arial" panose="020B0604020202020204" pitchFamily="34" charset="0"/>
                <a:cs typeface="Arial" panose="020B0604020202020204" pitchFamily="34" charset="0"/>
              </a:rPr>
              <a:t> — </a:t>
            </a:r>
            <a:r>
              <a:rPr lang="ru-RU" sz="2200" dirty="0" err="1" smtClean="0">
                <a:latin typeface="Arial" panose="020B0604020202020204" pitchFamily="34" charset="0"/>
                <a:cs typeface="Arial" panose="020B0604020202020204" pitchFamily="34" charset="0"/>
              </a:rPr>
              <a:t>in</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ASEAN</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However</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they</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have</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achieved</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the</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greatest</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degree</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of</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development</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within</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the</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EU</a:t>
            </a:r>
            <a:r>
              <a:rPr lang="ru-RU" sz="2200" dirty="0" smtClean="0">
                <a:latin typeface="Arial" panose="020B0604020202020204" pitchFamily="34" charset="0"/>
                <a:cs typeface="Arial" panose="020B0604020202020204" pitchFamily="34" charset="0"/>
              </a:rPr>
              <a:t>.</a:t>
            </a:r>
          </a:p>
          <a:p>
            <a:endParaRPr lang="ru-RU" sz="2200" dirty="0" smtClean="0">
              <a:latin typeface="Arial" panose="020B0604020202020204" pitchFamily="34" charset="0"/>
              <a:cs typeface="Arial" panose="020B0604020202020204" pitchFamily="34" charset="0"/>
            </a:endParaRPr>
          </a:p>
          <a:p>
            <a:r>
              <a:rPr lang="ru-RU" sz="2200" dirty="0" err="1" smtClean="0">
                <a:latin typeface="Arial" panose="020B0604020202020204" pitchFamily="34" charset="0"/>
                <a:cs typeface="Arial" panose="020B0604020202020204" pitchFamily="34" charset="0"/>
              </a:rPr>
              <a:t>What</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motivates</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states</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to</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integrate</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First</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of</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all</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there</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are</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common</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problems</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that</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are</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easier</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to</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solve</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and</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in</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some</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cases</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only</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possible</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through</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joint</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efforts</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Another</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reason</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for</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encouraging</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integration</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processes</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is</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the</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interest</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of</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medium</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and</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small</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states</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in</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increasing</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their</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international</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influence</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For</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these</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countries</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it</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is</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much</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easier</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to</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influence</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international</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processes</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through</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joint</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efforts</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than</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alone</a:t>
            </a:r>
            <a:r>
              <a:rPr lang="ru-RU" sz="2200" dirty="0" smtClean="0">
                <a:latin typeface="Arial" panose="020B0604020202020204" pitchFamily="34" charset="0"/>
                <a:cs typeface="Arial" panose="020B0604020202020204" pitchFamily="34" charset="0"/>
              </a:rPr>
              <a:t>.</a:t>
            </a:r>
            <a:endParaRPr lang="ru-RU" sz="22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48697611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28600" y="609600"/>
            <a:ext cx="8763000" cy="4832092"/>
          </a:xfrm>
          <a:prstGeom prst="rect">
            <a:avLst/>
          </a:prstGeom>
        </p:spPr>
        <p:txBody>
          <a:bodyPr wrap="square">
            <a:spAutoFit/>
          </a:bodyPr>
          <a:lstStyle/>
          <a:p>
            <a:r>
              <a:rPr lang="ru-RU" sz="2800" dirty="0" err="1" smtClean="0">
                <a:latin typeface="Arial" panose="020B0604020202020204" pitchFamily="34" charset="0"/>
                <a:cs typeface="Arial" panose="020B0604020202020204" pitchFamily="34" charset="0"/>
              </a:rPr>
              <a:t>The</a:t>
            </a:r>
            <a:r>
              <a:rPr lang="ru-RU" sz="2800" dirty="0" smtClean="0">
                <a:latin typeface="Arial" panose="020B0604020202020204" pitchFamily="34" charset="0"/>
                <a:cs typeface="Arial" panose="020B0604020202020204" pitchFamily="34" charset="0"/>
              </a:rPr>
              <a:t> </a:t>
            </a:r>
            <a:r>
              <a:rPr lang="ru-RU" sz="2800" dirty="0" err="1" smtClean="0">
                <a:latin typeface="Arial" panose="020B0604020202020204" pitchFamily="34" charset="0"/>
                <a:cs typeface="Arial" panose="020B0604020202020204" pitchFamily="34" charset="0"/>
              </a:rPr>
              <a:t>following</a:t>
            </a:r>
            <a:r>
              <a:rPr lang="ru-RU" sz="2800" dirty="0" smtClean="0">
                <a:latin typeface="Arial" panose="020B0604020202020204" pitchFamily="34" charset="0"/>
                <a:cs typeface="Arial" panose="020B0604020202020204" pitchFamily="34" charset="0"/>
              </a:rPr>
              <a:t> </a:t>
            </a:r>
            <a:r>
              <a:rPr lang="ru-RU" sz="2800" dirty="0" err="1" smtClean="0">
                <a:latin typeface="Arial" panose="020B0604020202020204" pitchFamily="34" charset="0"/>
                <a:cs typeface="Arial" panose="020B0604020202020204" pitchFamily="34" charset="0"/>
              </a:rPr>
              <a:t>conditions</a:t>
            </a:r>
            <a:r>
              <a:rPr lang="ru-RU" sz="2800" dirty="0" smtClean="0">
                <a:latin typeface="Arial" panose="020B0604020202020204" pitchFamily="34" charset="0"/>
                <a:cs typeface="Arial" panose="020B0604020202020204" pitchFamily="34" charset="0"/>
              </a:rPr>
              <a:t> </a:t>
            </a:r>
            <a:r>
              <a:rPr lang="ru-RU" sz="2800" dirty="0" err="1" smtClean="0">
                <a:latin typeface="Arial" panose="020B0604020202020204" pitchFamily="34" charset="0"/>
                <a:cs typeface="Arial" panose="020B0604020202020204" pitchFamily="34" charset="0"/>
              </a:rPr>
              <a:t>are</a:t>
            </a:r>
            <a:r>
              <a:rPr lang="ru-RU" sz="2800" dirty="0" smtClean="0">
                <a:latin typeface="Arial" panose="020B0604020202020204" pitchFamily="34" charset="0"/>
                <a:cs typeface="Arial" panose="020B0604020202020204" pitchFamily="34" charset="0"/>
              </a:rPr>
              <a:t> </a:t>
            </a:r>
            <a:r>
              <a:rPr lang="ru-RU" sz="2800" dirty="0" err="1" smtClean="0">
                <a:latin typeface="Arial" panose="020B0604020202020204" pitchFamily="34" charset="0"/>
                <a:cs typeface="Arial" panose="020B0604020202020204" pitchFamily="34" charset="0"/>
              </a:rPr>
              <a:t>necessary</a:t>
            </a:r>
            <a:r>
              <a:rPr lang="ru-RU" sz="2800" dirty="0" smtClean="0">
                <a:latin typeface="Arial" panose="020B0604020202020204" pitchFamily="34" charset="0"/>
                <a:cs typeface="Arial" panose="020B0604020202020204" pitchFamily="34" charset="0"/>
              </a:rPr>
              <a:t> </a:t>
            </a:r>
            <a:r>
              <a:rPr lang="ru-RU" sz="2800" dirty="0" err="1" smtClean="0">
                <a:latin typeface="Arial" panose="020B0604020202020204" pitchFamily="34" charset="0"/>
                <a:cs typeface="Arial" panose="020B0604020202020204" pitchFamily="34" charset="0"/>
              </a:rPr>
              <a:t>for</a:t>
            </a:r>
            <a:r>
              <a:rPr lang="ru-RU" sz="2800" dirty="0" smtClean="0">
                <a:latin typeface="Arial" panose="020B0604020202020204" pitchFamily="34" charset="0"/>
                <a:cs typeface="Arial" panose="020B0604020202020204" pitchFamily="34" charset="0"/>
              </a:rPr>
              <a:t> </a:t>
            </a:r>
            <a:r>
              <a:rPr lang="ru-RU" sz="2800" dirty="0" err="1" smtClean="0">
                <a:latin typeface="Arial" panose="020B0604020202020204" pitchFamily="34" charset="0"/>
                <a:cs typeface="Arial" panose="020B0604020202020204" pitchFamily="34" charset="0"/>
              </a:rPr>
              <a:t>the</a:t>
            </a:r>
            <a:r>
              <a:rPr lang="ru-RU" sz="2800" dirty="0" smtClean="0">
                <a:latin typeface="Arial" panose="020B0604020202020204" pitchFamily="34" charset="0"/>
                <a:cs typeface="Arial" panose="020B0604020202020204" pitchFamily="34" charset="0"/>
              </a:rPr>
              <a:t> </a:t>
            </a:r>
            <a:r>
              <a:rPr lang="ru-RU" sz="2800" dirty="0" err="1" smtClean="0">
                <a:latin typeface="Arial" panose="020B0604020202020204" pitchFamily="34" charset="0"/>
                <a:cs typeface="Arial" panose="020B0604020202020204" pitchFamily="34" charset="0"/>
              </a:rPr>
              <a:t>development</a:t>
            </a:r>
            <a:r>
              <a:rPr lang="ru-RU" sz="2800" dirty="0" smtClean="0">
                <a:latin typeface="Arial" panose="020B0604020202020204" pitchFamily="34" charset="0"/>
                <a:cs typeface="Arial" panose="020B0604020202020204" pitchFamily="34" charset="0"/>
              </a:rPr>
              <a:t> </a:t>
            </a:r>
            <a:r>
              <a:rPr lang="ru-RU" sz="2800" dirty="0" err="1" smtClean="0">
                <a:latin typeface="Arial" panose="020B0604020202020204" pitchFamily="34" charset="0"/>
                <a:cs typeface="Arial" panose="020B0604020202020204" pitchFamily="34" charset="0"/>
              </a:rPr>
              <a:t>of</a:t>
            </a:r>
            <a:r>
              <a:rPr lang="ru-RU" sz="2800" dirty="0" smtClean="0">
                <a:latin typeface="Arial" panose="020B0604020202020204" pitchFamily="34" charset="0"/>
                <a:cs typeface="Arial" panose="020B0604020202020204" pitchFamily="34" charset="0"/>
              </a:rPr>
              <a:t> </a:t>
            </a:r>
            <a:r>
              <a:rPr lang="ru-RU" sz="2800" dirty="0" err="1" smtClean="0">
                <a:latin typeface="Arial" panose="020B0604020202020204" pitchFamily="34" charset="0"/>
                <a:cs typeface="Arial" panose="020B0604020202020204" pitchFamily="34" charset="0"/>
              </a:rPr>
              <a:t>integration</a:t>
            </a:r>
            <a:r>
              <a:rPr lang="ru-RU" sz="2800" dirty="0" smtClean="0">
                <a:latin typeface="Arial" panose="020B0604020202020204" pitchFamily="34" charset="0"/>
                <a:cs typeface="Arial" panose="020B0604020202020204" pitchFamily="34" charset="0"/>
              </a:rPr>
              <a:t> </a:t>
            </a:r>
            <a:r>
              <a:rPr lang="ru-RU" sz="2800" dirty="0" err="1" smtClean="0">
                <a:latin typeface="Arial" panose="020B0604020202020204" pitchFamily="34" charset="0"/>
                <a:cs typeface="Arial" panose="020B0604020202020204" pitchFamily="34" charset="0"/>
              </a:rPr>
              <a:t>processes</a:t>
            </a:r>
            <a:r>
              <a:rPr lang="ru-RU" sz="2800" dirty="0" smtClean="0">
                <a:latin typeface="Arial" panose="020B0604020202020204" pitchFamily="34" charset="0"/>
                <a:cs typeface="Arial" panose="020B0604020202020204" pitchFamily="34" charset="0"/>
              </a:rPr>
              <a:t>: </a:t>
            </a:r>
            <a:r>
              <a:rPr lang="ru-RU" sz="2800" dirty="0" err="1" smtClean="0">
                <a:latin typeface="Arial" panose="020B0604020202020204" pitchFamily="34" charset="0"/>
                <a:cs typeface="Arial" panose="020B0604020202020204" pitchFamily="34" charset="0"/>
              </a:rPr>
              <a:t>geographical</a:t>
            </a:r>
            <a:r>
              <a:rPr lang="ru-RU" sz="2800" dirty="0" smtClean="0">
                <a:latin typeface="Arial" panose="020B0604020202020204" pitchFamily="34" charset="0"/>
                <a:cs typeface="Arial" panose="020B0604020202020204" pitchFamily="34" charset="0"/>
              </a:rPr>
              <a:t> </a:t>
            </a:r>
            <a:r>
              <a:rPr lang="ru-RU" sz="2800" dirty="0" err="1" smtClean="0">
                <a:latin typeface="Arial" panose="020B0604020202020204" pitchFamily="34" charset="0"/>
                <a:cs typeface="Arial" panose="020B0604020202020204" pitchFamily="34" charset="0"/>
              </a:rPr>
              <a:t>proximity</a:t>
            </a:r>
            <a:r>
              <a:rPr lang="ru-RU" sz="2800" dirty="0" smtClean="0">
                <a:latin typeface="Arial" panose="020B0604020202020204" pitchFamily="34" charset="0"/>
                <a:cs typeface="Arial" panose="020B0604020202020204" pitchFamily="34" charset="0"/>
              </a:rPr>
              <a:t>, </a:t>
            </a:r>
            <a:r>
              <a:rPr lang="ru-RU" sz="2800" dirty="0" err="1" smtClean="0">
                <a:latin typeface="Arial" panose="020B0604020202020204" pitchFamily="34" charset="0"/>
                <a:cs typeface="Arial" panose="020B0604020202020204" pitchFamily="34" charset="0"/>
              </a:rPr>
              <a:t>stable</a:t>
            </a:r>
            <a:r>
              <a:rPr lang="ru-RU" sz="2800" dirty="0" smtClean="0">
                <a:latin typeface="Arial" panose="020B0604020202020204" pitchFamily="34" charset="0"/>
                <a:cs typeface="Arial" panose="020B0604020202020204" pitchFamily="34" charset="0"/>
              </a:rPr>
              <a:t> </a:t>
            </a:r>
            <a:r>
              <a:rPr lang="ru-RU" sz="2800" dirty="0" err="1" smtClean="0">
                <a:latin typeface="Arial" panose="020B0604020202020204" pitchFamily="34" charset="0"/>
                <a:cs typeface="Arial" panose="020B0604020202020204" pitchFamily="34" charset="0"/>
              </a:rPr>
              <a:t>economic</a:t>
            </a:r>
            <a:r>
              <a:rPr lang="ru-RU" sz="2800" dirty="0" smtClean="0">
                <a:latin typeface="Arial" panose="020B0604020202020204" pitchFamily="34" charset="0"/>
                <a:cs typeface="Arial" panose="020B0604020202020204" pitchFamily="34" charset="0"/>
              </a:rPr>
              <a:t> </a:t>
            </a:r>
            <a:r>
              <a:rPr lang="ru-RU" sz="2800" dirty="0" err="1" smtClean="0">
                <a:latin typeface="Arial" panose="020B0604020202020204" pitchFamily="34" charset="0"/>
                <a:cs typeface="Arial" panose="020B0604020202020204" pitchFamily="34" charset="0"/>
              </a:rPr>
              <a:t>development</a:t>
            </a:r>
            <a:r>
              <a:rPr lang="ru-RU" sz="2800" dirty="0" smtClean="0">
                <a:latin typeface="Arial" panose="020B0604020202020204" pitchFamily="34" charset="0"/>
                <a:cs typeface="Arial" panose="020B0604020202020204" pitchFamily="34" charset="0"/>
              </a:rPr>
              <a:t>, </a:t>
            </a:r>
            <a:r>
              <a:rPr lang="ru-RU" sz="2800" dirty="0" err="1" smtClean="0">
                <a:latin typeface="Arial" panose="020B0604020202020204" pitchFamily="34" charset="0"/>
                <a:cs typeface="Arial" panose="020B0604020202020204" pitchFamily="34" charset="0"/>
              </a:rPr>
              <a:t>similarity</a:t>
            </a:r>
            <a:r>
              <a:rPr lang="ru-RU" sz="2800" dirty="0" smtClean="0">
                <a:latin typeface="Arial" panose="020B0604020202020204" pitchFamily="34" charset="0"/>
                <a:cs typeface="Arial" panose="020B0604020202020204" pitchFamily="34" charset="0"/>
              </a:rPr>
              <a:t> </a:t>
            </a:r>
            <a:r>
              <a:rPr lang="ru-RU" sz="2800" dirty="0" err="1" smtClean="0">
                <a:latin typeface="Arial" panose="020B0604020202020204" pitchFamily="34" charset="0"/>
                <a:cs typeface="Arial" panose="020B0604020202020204" pitchFamily="34" charset="0"/>
              </a:rPr>
              <a:t>of</a:t>
            </a:r>
            <a:r>
              <a:rPr lang="ru-RU" sz="2800" dirty="0" smtClean="0">
                <a:latin typeface="Arial" panose="020B0604020202020204" pitchFamily="34" charset="0"/>
                <a:cs typeface="Arial" panose="020B0604020202020204" pitchFamily="34" charset="0"/>
              </a:rPr>
              <a:t> </a:t>
            </a:r>
            <a:r>
              <a:rPr lang="ru-RU" sz="2800" dirty="0" err="1" smtClean="0">
                <a:latin typeface="Arial" panose="020B0604020202020204" pitchFamily="34" charset="0"/>
                <a:cs typeface="Arial" panose="020B0604020202020204" pitchFamily="34" charset="0"/>
              </a:rPr>
              <a:t>political</a:t>
            </a:r>
            <a:r>
              <a:rPr lang="ru-RU" sz="2800" dirty="0" smtClean="0">
                <a:latin typeface="Arial" panose="020B0604020202020204" pitchFamily="34" charset="0"/>
                <a:cs typeface="Arial" panose="020B0604020202020204" pitchFamily="34" charset="0"/>
              </a:rPr>
              <a:t> </a:t>
            </a:r>
            <a:r>
              <a:rPr lang="ru-RU" sz="2800" dirty="0" err="1" smtClean="0">
                <a:latin typeface="Arial" panose="020B0604020202020204" pitchFamily="34" charset="0"/>
                <a:cs typeface="Arial" panose="020B0604020202020204" pitchFamily="34" charset="0"/>
              </a:rPr>
              <a:t>systems</a:t>
            </a:r>
            <a:r>
              <a:rPr lang="ru-RU" sz="2800" dirty="0" smtClean="0">
                <a:latin typeface="Arial" panose="020B0604020202020204" pitchFamily="34" charset="0"/>
                <a:cs typeface="Arial" panose="020B0604020202020204" pitchFamily="34" charset="0"/>
              </a:rPr>
              <a:t>, </a:t>
            </a:r>
            <a:r>
              <a:rPr lang="ru-RU" sz="2800" dirty="0" err="1" smtClean="0">
                <a:latin typeface="Arial" panose="020B0604020202020204" pitchFamily="34" charset="0"/>
                <a:cs typeface="Arial" panose="020B0604020202020204" pitchFamily="34" charset="0"/>
              </a:rPr>
              <a:t>public</a:t>
            </a:r>
            <a:r>
              <a:rPr lang="ru-RU" sz="2800" dirty="0" smtClean="0">
                <a:latin typeface="Arial" panose="020B0604020202020204" pitchFamily="34" charset="0"/>
                <a:cs typeface="Arial" panose="020B0604020202020204" pitchFamily="34" charset="0"/>
              </a:rPr>
              <a:t> </a:t>
            </a:r>
            <a:r>
              <a:rPr lang="ru-RU" sz="2800" dirty="0" err="1" smtClean="0">
                <a:latin typeface="Arial" panose="020B0604020202020204" pitchFamily="34" charset="0"/>
                <a:cs typeface="Arial" panose="020B0604020202020204" pitchFamily="34" charset="0"/>
              </a:rPr>
              <a:t>opinion</a:t>
            </a:r>
            <a:r>
              <a:rPr lang="ru-RU" sz="2800" dirty="0" smtClean="0">
                <a:latin typeface="Arial" panose="020B0604020202020204" pitchFamily="34" charset="0"/>
                <a:cs typeface="Arial" panose="020B0604020202020204" pitchFamily="34" charset="0"/>
              </a:rPr>
              <a:t> </a:t>
            </a:r>
            <a:r>
              <a:rPr lang="ru-RU" sz="2800" dirty="0" err="1" smtClean="0">
                <a:latin typeface="Arial" panose="020B0604020202020204" pitchFamily="34" charset="0"/>
                <a:cs typeface="Arial" panose="020B0604020202020204" pitchFamily="34" charset="0"/>
              </a:rPr>
              <a:t>support</a:t>
            </a:r>
            <a:r>
              <a:rPr lang="ru-RU" sz="2800" dirty="0" smtClean="0">
                <a:latin typeface="Arial" panose="020B0604020202020204" pitchFamily="34" charset="0"/>
                <a:cs typeface="Arial" panose="020B0604020202020204" pitchFamily="34" charset="0"/>
              </a:rPr>
              <a:t> </a:t>
            </a:r>
            <a:r>
              <a:rPr lang="ru-RU" sz="2800" dirty="0" err="1" smtClean="0">
                <a:latin typeface="Arial" panose="020B0604020202020204" pitchFamily="34" charset="0"/>
                <a:cs typeface="Arial" panose="020B0604020202020204" pitchFamily="34" charset="0"/>
              </a:rPr>
              <a:t>for</a:t>
            </a:r>
            <a:r>
              <a:rPr lang="ru-RU" sz="2800" dirty="0" smtClean="0">
                <a:latin typeface="Arial" panose="020B0604020202020204" pitchFamily="34" charset="0"/>
                <a:cs typeface="Arial" panose="020B0604020202020204" pitchFamily="34" charset="0"/>
              </a:rPr>
              <a:t> </a:t>
            </a:r>
            <a:r>
              <a:rPr lang="ru-RU" sz="2800" dirty="0" err="1" smtClean="0">
                <a:latin typeface="Arial" panose="020B0604020202020204" pitchFamily="34" charset="0"/>
                <a:cs typeface="Arial" panose="020B0604020202020204" pitchFamily="34" charset="0"/>
              </a:rPr>
              <a:t>integration</a:t>
            </a:r>
            <a:r>
              <a:rPr lang="ru-RU" sz="2800" dirty="0" smtClean="0">
                <a:latin typeface="Arial" panose="020B0604020202020204" pitchFamily="34" charset="0"/>
                <a:cs typeface="Arial" panose="020B0604020202020204" pitchFamily="34" charset="0"/>
              </a:rPr>
              <a:t>, </a:t>
            </a:r>
            <a:r>
              <a:rPr lang="ru-RU" sz="2800" dirty="0" err="1" smtClean="0">
                <a:latin typeface="Arial" panose="020B0604020202020204" pitchFamily="34" charset="0"/>
                <a:cs typeface="Arial" panose="020B0604020202020204" pitchFamily="34" charset="0"/>
              </a:rPr>
              <a:t>relative</a:t>
            </a:r>
            <a:r>
              <a:rPr lang="ru-RU" sz="2800" dirty="0" smtClean="0">
                <a:latin typeface="Arial" panose="020B0604020202020204" pitchFamily="34" charset="0"/>
                <a:cs typeface="Arial" panose="020B0604020202020204" pitchFamily="34" charset="0"/>
              </a:rPr>
              <a:t> </a:t>
            </a:r>
            <a:r>
              <a:rPr lang="ru-RU" sz="2800" dirty="0" err="1" smtClean="0">
                <a:latin typeface="Arial" panose="020B0604020202020204" pitchFamily="34" charset="0"/>
                <a:cs typeface="Arial" panose="020B0604020202020204" pitchFamily="34" charset="0"/>
              </a:rPr>
              <a:t>homogeneity</a:t>
            </a:r>
            <a:r>
              <a:rPr lang="ru-RU" sz="2800" dirty="0" smtClean="0">
                <a:latin typeface="Arial" panose="020B0604020202020204" pitchFamily="34" charset="0"/>
                <a:cs typeface="Arial" panose="020B0604020202020204" pitchFamily="34" charset="0"/>
              </a:rPr>
              <a:t> </a:t>
            </a:r>
            <a:r>
              <a:rPr lang="ru-RU" sz="2800" dirty="0" err="1" smtClean="0">
                <a:latin typeface="Arial" panose="020B0604020202020204" pitchFamily="34" charset="0"/>
                <a:cs typeface="Arial" panose="020B0604020202020204" pitchFamily="34" charset="0"/>
              </a:rPr>
              <a:t>in</a:t>
            </a:r>
            <a:r>
              <a:rPr lang="ru-RU" sz="2800" dirty="0" smtClean="0">
                <a:latin typeface="Arial" panose="020B0604020202020204" pitchFamily="34" charset="0"/>
                <a:cs typeface="Arial" panose="020B0604020202020204" pitchFamily="34" charset="0"/>
              </a:rPr>
              <a:t> </a:t>
            </a:r>
            <a:r>
              <a:rPr lang="ru-RU" sz="2800" dirty="0" err="1" smtClean="0">
                <a:latin typeface="Arial" panose="020B0604020202020204" pitchFamily="34" charset="0"/>
                <a:cs typeface="Arial" panose="020B0604020202020204" pitchFamily="34" charset="0"/>
              </a:rPr>
              <a:t>the</a:t>
            </a:r>
            <a:r>
              <a:rPr lang="ru-RU" sz="2800" dirty="0" smtClean="0">
                <a:latin typeface="Arial" panose="020B0604020202020204" pitchFamily="34" charset="0"/>
                <a:cs typeface="Arial" panose="020B0604020202020204" pitchFamily="34" charset="0"/>
              </a:rPr>
              <a:t> </a:t>
            </a:r>
            <a:r>
              <a:rPr lang="ru-RU" sz="2800" dirty="0" err="1" smtClean="0">
                <a:latin typeface="Arial" panose="020B0604020202020204" pitchFamily="34" charset="0"/>
                <a:cs typeface="Arial" panose="020B0604020202020204" pitchFamily="34" charset="0"/>
              </a:rPr>
              <a:t>field</a:t>
            </a:r>
            <a:r>
              <a:rPr lang="ru-RU" sz="2800" dirty="0" smtClean="0">
                <a:latin typeface="Arial" panose="020B0604020202020204" pitchFamily="34" charset="0"/>
                <a:cs typeface="Arial" panose="020B0604020202020204" pitchFamily="34" charset="0"/>
              </a:rPr>
              <a:t> </a:t>
            </a:r>
            <a:r>
              <a:rPr lang="ru-RU" sz="2800" dirty="0" err="1" smtClean="0">
                <a:latin typeface="Arial" panose="020B0604020202020204" pitchFamily="34" charset="0"/>
                <a:cs typeface="Arial" panose="020B0604020202020204" pitchFamily="34" charset="0"/>
              </a:rPr>
              <a:t>of</a:t>
            </a:r>
            <a:r>
              <a:rPr lang="ru-RU" sz="2800" dirty="0" smtClean="0">
                <a:latin typeface="Arial" panose="020B0604020202020204" pitchFamily="34" charset="0"/>
                <a:cs typeface="Arial" panose="020B0604020202020204" pitchFamily="34" charset="0"/>
              </a:rPr>
              <a:t> </a:t>
            </a:r>
            <a:r>
              <a:rPr lang="ru-RU" sz="2800" dirty="0" err="1" smtClean="0">
                <a:latin typeface="Arial" panose="020B0604020202020204" pitchFamily="34" charset="0"/>
                <a:cs typeface="Arial" panose="020B0604020202020204" pitchFamily="34" charset="0"/>
              </a:rPr>
              <a:t>culture</a:t>
            </a:r>
            <a:r>
              <a:rPr lang="ru-RU" sz="2800" dirty="0" smtClean="0">
                <a:latin typeface="Arial" panose="020B0604020202020204" pitchFamily="34" charset="0"/>
                <a:cs typeface="Arial" panose="020B0604020202020204" pitchFamily="34" charset="0"/>
              </a:rPr>
              <a:t>, </a:t>
            </a:r>
            <a:r>
              <a:rPr lang="ru-RU" sz="2800" dirty="0" err="1" smtClean="0">
                <a:latin typeface="Arial" panose="020B0604020202020204" pitchFamily="34" charset="0"/>
                <a:cs typeface="Arial" panose="020B0604020202020204" pitchFamily="34" charset="0"/>
              </a:rPr>
              <a:t>internal</a:t>
            </a:r>
            <a:r>
              <a:rPr lang="ru-RU" sz="2800" dirty="0" smtClean="0">
                <a:latin typeface="Arial" panose="020B0604020202020204" pitchFamily="34" charset="0"/>
                <a:cs typeface="Arial" panose="020B0604020202020204" pitchFamily="34" charset="0"/>
              </a:rPr>
              <a:t> </a:t>
            </a:r>
            <a:r>
              <a:rPr lang="ru-RU" sz="2800" dirty="0" err="1" smtClean="0">
                <a:latin typeface="Arial" panose="020B0604020202020204" pitchFamily="34" charset="0"/>
                <a:cs typeface="Arial" panose="020B0604020202020204" pitchFamily="34" charset="0"/>
              </a:rPr>
              <a:t>political</a:t>
            </a:r>
            <a:r>
              <a:rPr lang="ru-RU" sz="2800" dirty="0" smtClean="0">
                <a:latin typeface="Arial" panose="020B0604020202020204" pitchFamily="34" charset="0"/>
                <a:cs typeface="Arial" panose="020B0604020202020204" pitchFamily="34" charset="0"/>
              </a:rPr>
              <a:t> </a:t>
            </a:r>
            <a:r>
              <a:rPr lang="ru-RU" sz="2800" dirty="0" err="1" smtClean="0">
                <a:latin typeface="Arial" panose="020B0604020202020204" pitchFamily="34" charset="0"/>
                <a:cs typeface="Arial" panose="020B0604020202020204" pitchFamily="34" charset="0"/>
              </a:rPr>
              <a:t>stability</a:t>
            </a:r>
            <a:r>
              <a:rPr lang="ru-RU" sz="2800" dirty="0" smtClean="0">
                <a:latin typeface="Arial" panose="020B0604020202020204" pitchFamily="34" charset="0"/>
                <a:cs typeface="Arial" panose="020B0604020202020204" pitchFamily="34" charset="0"/>
              </a:rPr>
              <a:t>, </a:t>
            </a:r>
            <a:r>
              <a:rPr lang="ru-RU" sz="2800" dirty="0" err="1" smtClean="0">
                <a:latin typeface="Arial" panose="020B0604020202020204" pitchFamily="34" charset="0"/>
                <a:cs typeface="Arial" panose="020B0604020202020204" pitchFamily="34" charset="0"/>
              </a:rPr>
              <a:t>similarity</a:t>
            </a:r>
            <a:r>
              <a:rPr lang="ru-RU" sz="2800" dirty="0" smtClean="0">
                <a:latin typeface="Arial" panose="020B0604020202020204" pitchFamily="34" charset="0"/>
                <a:cs typeface="Arial" panose="020B0604020202020204" pitchFamily="34" charset="0"/>
              </a:rPr>
              <a:t> </a:t>
            </a:r>
            <a:r>
              <a:rPr lang="ru-RU" sz="2800" dirty="0" err="1" smtClean="0">
                <a:latin typeface="Arial" panose="020B0604020202020204" pitchFamily="34" charset="0"/>
                <a:cs typeface="Arial" panose="020B0604020202020204" pitchFamily="34" charset="0"/>
              </a:rPr>
              <a:t>of</a:t>
            </a:r>
            <a:r>
              <a:rPr lang="ru-RU" sz="2800" dirty="0" smtClean="0">
                <a:latin typeface="Arial" panose="020B0604020202020204" pitchFamily="34" charset="0"/>
                <a:cs typeface="Arial" panose="020B0604020202020204" pitchFamily="34" charset="0"/>
              </a:rPr>
              <a:t> </a:t>
            </a:r>
            <a:r>
              <a:rPr lang="ru-RU" sz="2800" dirty="0" err="1" smtClean="0">
                <a:latin typeface="Arial" panose="020B0604020202020204" pitchFamily="34" charset="0"/>
                <a:cs typeface="Arial" panose="020B0604020202020204" pitchFamily="34" charset="0"/>
              </a:rPr>
              <a:t>historical</a:t>
            </a:r>
            <a:r>
              <a:rPr lang="ru-RU" sz="2800" dirty="0" smtClean="0">
                <a:latin typeface="Arial" panose="020B0604020202020204" pitchFamily="34" charset="0"/>
                <a:cs typeface="Arial" panose="020B0604020202020204" pitchFamily="34" charset="0"/>
              </a:rPr>
              <a:t> </a:t>
            </a:r>
            <a:r>
              <a:rPr lang="ru-RU" sz="2800" dirty="0" err="1" smtClean="0">
                <a:latin typeface="Arial" panose="020B0604020202020204" pitchFamily="34" charset="0"/>
                <a:cs typeface="Arial" panose="020B0604020202020204" pitchFamily="34" charset="0"/>
              </a:rPr>
              <a:t>and</a:t>
            </a:r>
            <a:r>
              <a:rPr lang="ru-RU" sz="2800" dirty="0" smtClean="0">
                <a:latin typeface="Arial" panose="020B0604020202020204" pitchFamily="34" charset="0"/>
                <a:cs typeface="Arial" panose="020B0604020202020204" pitchFamily="34" charset="0"/>
              </a:rPr>
              <a:t> </a:t>
            </a:r>
            <a:r>
              <a:rPr lang="ru-RU" sz="2800" dirty="0" err="1" smtClean="0">
                <a:latin typeface="Arial" panose="020B0604020202020204" pitchFamily="34" charset="0"/>
                <a:cs typeface="Arial" panose="020B0604020202020204" pitchFamily="34" charset="0"/>
              </a:rPr>
              <a:t>social</a:t>
            </a:r>
            <a:r>
              <a:rPr lang="ru-RU" sz="2800" dirty="0" smtClean="0">
                <a:latin typeface="Arial" panose="020B0604020202020204" pitchFamily="34" charset="0"/>
                <a:cs typeface="Arial" panose="020B0604020202020204" pitchFamily="34" charset="0"/>
              </a:rPr>
              <a:t> </a:t>
            </a:r>
            <a:r>
              <a:rPr lang="ru-RU" sz="2800" dirty="0" err="1" smtClean="0">
                <a:latin typeface="Arial" panose="020B0604020202020204" pitchFamily="34" charset="0"/>
                <a:cs typeface="Arial" panose="020B0604020202020204" pitchFamily="34" charset="0"/>
              </a:rPr>
              <a:t>development</a:t>
            </a:r>
            <a:r>
              <a:rPr lang="ru-RU" sz="2800" dirty="0" smtClean="0">
                <a:latin typeface="Arial" panose="020B0604020202020204" pitchFamily="34" charset="0"/>
                <a:cs typeface="Arial" panose="020B0604020202020204" pitchFamily="34" charset="0"/>
              </a:rPr>
              <a:t>, </a:t>
            </a:r>
            <a:r>
              <a:rPr lang="ru-RU" sz="2800" dirty="0" err="1" smtClean="0">
                <a:latin typeface="Arial" panose="020B0604020202020204" pitchFamily="34" charset="0"/>
                <a:cs typeface="Arial" panose="020B0604020202020204" pitchFamily="34" charset="0"/>
              </a:rPr>
              <a:t>comparable</a:t>
            </a:r>
            <a:r>
              <a:rPr lang="ru-RU" sz="2800" dirty="0" smtClean="0">
                <a:latin typeface="Arial" panose="020B0604020202020204" pitchFamily="34" charset="0"/>
                <a:cs typeface="Arial" panose="020B0604020202020204" pitchFamily="34" charset="0"/>
              </a:rPr>
              <a:t> </a:t>
            </a:r>
            <a:r>
              <a:rPr lang="ru-RU" sz="2800" dirty="0" err="1" smtClean="0">
                <a:latin typeface="Arial" panose="020B0604020202020204" pitchFamily="34" charset="0"/>
                <a:cs typeface="Arial" panose="020B0604020202020204" pitchFamily="34" charset="0"/>
              </a:rPr>
              <a:t>forms</a:t>
            </a:r>
            <a:r>
              <a:rPr lang="ru-RU" sz="2800" dirty="0" smtClean="0">
                <a:latin typeface="Arial" panose="020B0604020202020204" pitchFamily="34" charset="0"/>
                <a:cs typeface="Arial" panose="020B0604020202020204" pitchFamily="34" charset="0"/>
              </a:rPr>
              <a:t> </a:t>
            </a:r>
            <a:r>
              <a:rPr lang="ru-RU" sz="2800" dirty="0" err="1" smtClean="0">
                <a:latin typeface="Arial" panose="020B0604020202020204" pitchFamily="34" charset="0"/>
                <a:cs typeface="Arial" panose="020B0604020202020204" pitchFamily="34" charset="0"/>
              </a:rPr>
              <a:t>of</a:t>
            </a:r>
            <a:r>
              <a:rPr lang="ru-RU" sz="2800" dirty="0" smtClean="0">
                <a:latin typeface="Arial" panose="020B0604020202020204" pitchFamily="34" charset="0"/>
                <a:cs typeface="Arial" panose="020B0604020202020204" pitchFamily="34" charset="0"/>
              </a:rPr>
              <a:t> </a:t>
            </a:r>
            <a:r>
              <a:rPr lang="ru-RU" sz="2800" dirty="0" err="1" smtClean="0">
                <a:latin typeface="Arial" panose="020B0604020202020204" pitchFamily="34" charset="0"/>
                <a:cs typeface="Arial" panose="020B0604020202020204" pitchFamily="34" charset="0"/>
              </a:rPr>
              <a:t>government</a:t>
            </a:r>
            <a:r>
              <a:rPr lang="ru-RU" sz="2800" dirty="0" smtClean="0">
                <a:latin typeface="Arial" panose="020B0604020202020204" pitchFamily="34" charset="0"/>
                <a:cs typeface="Arial" panose="020B0604020202020204" pitchFamily="34" charset="0"/>
              </a:rPr>
              <a:t> </a:t>
            </a:r>
            <a:r>
              <a:rPr lang="ru-RU" sz="2800" dirty="0" err="1" smtClean="0">
                <a:latin typeface="Arial" panose="020B0604020202020204" pitchFamily="34" charset="0"/>
                <a:cs typeface="Arial" panose="020B0604020202020204" pitchFamily="34" charset="0"/>
              </a:rPr>
              <a:t>and</a:t>
            </a:r>
            <a:r>
              <a:rPr lang="ru-RU" sz="2800" dirty="0" smtClean="0">
                <a:latin typeface="Arial" panose="020B0604020202020204" pitchFamily="34" charset="0"/>
                <a:cs typeface="Arial" panose="020B0604020202020204" pitchFamily="34" charset="0"/>
              </a:rPr>
              <a:t> </a:t>
            </a:r>
            <a:r>
              <a:rPr lang="ru-RU" sz="2800" dirty="0" err="1" smtClean="0">
                <a:latin typeface="Arial" panose="020B0604020202020204" pitchFamily="34" charset="0"/>
                <a:cs typeface="Arial" panose="020B0604020202020204" pitchFamily="34" charset="0"/>
              </a:rPr>
              <a:t>economic</a:t>
            </a:r>
            <a:r>
              <a:rPr lang="ru-RU" sz="2800" dirty="0" smtClean="0">
                <a:latin typeface="Arial" panose="020B0604020202020204" pitchFamily="34" charset="0"/>
                <a:cs typeface="Arial" panose="020B0604020202020204" pitchFamily="34" charset="0"/>
              </a:rPr>
              <a:t> </a:t>
            </a:r>
            <a:r>
              <a:rPr lang="ru-RU" sz="2800" dirty="0" err="1" smtClean="0">
                <a:latin typeface="Arial" panose="020B0604020202020204" pitchFamily="34" charset="0"/>
                <a:cs typeface="Arial" panose="020B0604020202020204" pitchFamily="34" charset="0"/>
              </a:rPr>
              <a:t>systems</a:t>
            </a:r>
            <a:r>
              <a:rPr lang="ru-RU" sz="2800" dirty="0" smtClean="0">
                <a:latin typeface="Arial" panose="020B0604020202020204" pitchFamily="34" charset="0"/>
                <a:cs typeface="Arial" panose="020B0604020202020204" pitchFamily="34" charset="0"/>
              </a:rPr>
              <a:t>, </a:t>
            </a:r>
            <a:r>
              <a:rPr lang="ru-RU" sz="2800" dirty="0" err="1" smtClean="0">
                <a:latin typeface="Arial" panose="020B0604020202020204" pitchFamily="34" charset="0"/>
                <a:cs typeface="Arial" panose="020B0604020202020204" pitchFamily="34" charset="0"/>
              </a:rPr>
              <a:t>close</a:t>
            </a:r>
            <a:r>
              <a:rPr lang="ru-RU" sz="2800" dirty="0" smtClean="0">
                <a:latin typeface="Arial" panose="020B0604020202020204" pitchFamily="34" charset="0"/>
                <a:cs typeface="Arial" panose="020B0604020202020204" pitchFamily="34" charset="0"/>
              </a:rPr>
              <a:t> </a:t>
            </a:r>
            <a:r>
              <a:rPr lang="ru-RU" sz="2800" dirty="0" err="1" smtClean="0">
                <a:latin typeface="Arial" panose="020B0604020202020204" pitchFamily="34" charset="0"/>
                <a:cs typeface="Arial" panose="020B0604020202020204" pitchFamily="34" charset="0"/>
              </a:rPr>
              <a:t>level</a:t>
            </a:r>
            <a:r>
              <a:rPr lang="ru-RU" sz="2800" dirty="0" smtClean="0">
                <a:latin typeface="Arial" panose="020B0604020202020204" pitchFamily="34" charset="0"/>
                <a:cs typeface="Arial" panose="020B0604020202020204" pitchFamily="34" charset="0"/>
              </a:rPr>
              <a:t> </a:t>
            </a:r>
            <a:r>
              <a:rPr lang="ru-RU" sz="2800" dirty="0" err="1" smtClean="0">
                <a:latin typeface="Arial" panose="020B0604020202020204" pitchFamily="34" charset="0"/>
                <a:cs typeface="Arial" panose="020B0604020202020204" pitchFamily="34" charset="0"/>
              </a:rPr>
              <a:t>of</a:t>
            </a:r>
            <a:r>
              <a:rPr lang="ru-RU" sz="2800" dirty="0" smtClean="0">
                <a:latin typeface="Arial" panose="020B0604020202020204" pitchFamily="34" charset="0"/>
                <a:cs typeface="Arial" panose="020B0604020202020204" pitchFamily="34" charset="0"/>
              </a:rPr>
              <a:t> </a:t>
            </a:r>
            <a:r>
              <a:rPr lang="ru-RU" sz="2800" dirty="0" err="1" smtClean="0">
                <a:latin typeface="Arial" panose="020B0604020202020204" pitchFamily="34" charset="0"/>
                <a:cs typeface="Arial" panose="020B0604020202020204" pitchFamily="34" charset="0"/>
              </a:rPr>
              <a:t>military</a:t>
            </a:r>
            <a:r>
              <a:rPr lang="ru-RU" sz="2800" dirty="0" smtClean="0">
                <a:latin typeface="Arial" panose="020B0604020202020204" pitchFamily="34" charset="0"/>
                <a:cs typeface="Arial" panose="020B0604020202020204" pitchFamily="34" charset="0"/>
              </a:rPr>
              <a:t> </a:t>
            </a:r>
            <a:r>
              <a:rPr lang="ru-RU" sz="2800" dirty="0" err="1" smtClean="0">
                <a:latin typeface="Arial" panose="020B0604020202020204" pitchFamily="34" charset="0"/>
                <a:cs typeface="Arial" panose="020B0604020202020204" pitchFamily="34" charset="0"/>
              </a:rPr>
              <a:t>development</a:t>
            </a:r>
            <a:r>
              <a:rPr lang="ru-RU" sz="2800" dirty="0" smtClean="0">
                <a:latin typeface="Arial" panose="020B0604020202020204" pitchFamily="34" charset="0"/>
                <a:cs typeface="Arial" panose="020B0604020202020204" pitchFamily="34" charset="0"/>
              </a:rPr>
              <a:t> </a:t>
            </a:r>
            <a:r>
              <a:rPr lang="ru-RU" sz="2800" dirty="0" err="1" smtClean="0">
                <a:latin typeface="Arial" panose="020B0604020202020204" pitchFamily="34" charset="0"/>
                <a:cs typeface="Arial" panose="020B0604020202020204" pitchFamily="34" charset="0"/>
              </a:rPr>
              <a:t>and</a:t>
            </a:r>
            <a:r>
              <a:rPr lang="ru-RU" sz="2800" dirty="0" smtClean="0">
                <a:latin typeface="Arial" panose="020B0604020202020204" pitchFamily="34" charset="0"/>
                <a:cs typeface="Arial" panose="020B0604020202020204" pitchFamily="34" charset="0"/>
              </a:rPr>
              <a:t> </a:t>
            </a:r>
            <a:r>
              <a:rPr lang="ru-RU" sz="2800" dirty="0" err="1" smtClean="0">
                <a:latin typeface="Arial" panose="020B0604020202020204" pitchFamily="34" charset="0"/>
                <a:cs typeface="Arial" panose="020B0604020202020204" pitchFamily="34" charset="0"/>
              </a:rPr>
              <a:t>economic</a:t>
            </a:r>
            <a:r>
              <a:rPr lang="ru-RU" sz="2800" dirty="0" smtClean="0">
                <a:latin typeface="Arial" panose="020B0604020202020204" pitchFamily="34" charset="0"/>
                <a:cs typeface="Arial" panose="020B0604020202020204" pitchFamily="34" charset="0"/>
              </a:rPr>
              <a:t> </a:t>
            </a:r>
            <a:r>
              <a:rPr lang="ru-RU" sz="2800" dirty="0" err="1" smtClean="0">
                <a:latin typeface="Arial" panose="020B0604020202020204" pitchFamily="34" charset="0"/>
                <a:cs typeface="Arial" panose="020B0604020202020204" pitchFamily="34" charset="0"/>
              </a:rPr>
              <a:t>resources</a:t>
            </a:r>
            <a:r>
              <a:rPr lang="ru-RU" sz="2800" dirty="0" smtClean="0">
                <a:latin typeface="Arial" panose="020B0604020202020204" pitchFamily="34" charset="0"/>
                <a:cs typeface="Arial" panose="020B0604020202020204" pitchFamily="34" charset="0"/>
              </a:rPr>
              <a:t>, </a:t>
            </a:r>
            <a:r>
              <a:rPr lang="ru-RU" sz="2800" dirty="0" err="1" smtClean="0">
                <a:latin typeface="Arial" panose="020B0604020202020204" pitchFamily="34" charset="0"/>
                <a:cs typeface="Arial" panose="020B0604020202020204" pitchFamily="34" charset="0"/>
              </a:rPr>
              <a:t>similar</a:t>
            </a:r>
            <a:r>
              <a:rPr lang="ru-RU" sz="2800" dirty="0" smtClean="0">
                <a:latin typeface="Arial" panose="020B0604020202020204" pitchFamily="34" charset="0"/>
                <a:cs typeface="Arial" panose="020B0604020202020204" pitchFamily="34" charset="0"/>
              </a:rPr>
              <a:t> </a:t>
            </a:r>
            <a:r>
              <a:rPr lang="ru-RU" sz="2800" dirty="0" err="1" smtClean="0">
                <a:latin typeface="Arial" panose="020B0604020202020204" pitchFamily="34" charset="0"/>
                <a:cs typeface="Arial" panose="020B0604020202020204" pitchFamily="34" charset="0"/>
              </a:rPr>
              <a:t>perception</a:t>
            </a:r>
            <a:r>
              <a:rPr lang="ru-RU" sz="2800" dirty="0" smtClean="0">
                <a:latin typeface="Arial" panose="020B0604020202020204" pitchFamily="34" charset="0"/>
                <a:cs typeface="Arial" panose="020B0604020202020204" pitchFamily="34" charset="0"/>
              </a:rPr>
              <a:t> </a:t>
            </a:r>
            <a:r>
              <a:rPr lang="ru-RU" sz="2800" dirty="0" err="1" smtClean="0">
                <a:latin typeface="Arial" panose="020B0604020202020204" pitchFamily="34" charset="0"/>
                <a:cs typeface="Arial" panose="020B0604020202020204" pitchFamily="34" charset="0"/>
              </a:rPr>
              <a:t>of</a:t>
            </a:r>
            <a:r>
              <a:rPr lang="ru-RU" sz="2800" dirty="0" smtClean="0">
                <a:latin typeface="Arial" panose="020B0604020202020204" pitchFamily="34" charset="0"/>
                <a:cs typeface="Arial" panose="020B0604020202020204" pitchFamily="34" charset="0"/>
              </a:rPr>
              <a:t> </a:t>
            </a:r>
            <a:r>
              <a:rPr lang="ru-RU" sz="2800" dirty="0" err="1" smtClean="0">
                <a:latin typeface="Arial" panose="020B0604020202020204" pitchFamily="34" charset="0"/>
                <a:cs typeface="Arial" panose="020B0604020202020204" pitchFamily="34" charset="0"/>
              </a:rPr>
              <a:t>common</a:t>
            </a:r>
            <a:r>
              <a:rPr lang="ru-RU" sz="2800" dirty="0" smtClean="0">
                <a:latin typeface="Arial" panose="020B0604020202020204" pitchFamily="34" charset="0"/>
                <a:cs typeface="Arial" panose="020B0604020202020204" pitchFamily="34" charset="0"/>
              </a:rPr>
              <a:t> </a:t>
            </a:r>
            <a:r>
              <a:rPr lang="ru-RU" sz="2800" dirty="0" err="1" smtClean="0">
                <a:latin typeface="Arial" panose="020B0604020202020204" pitchFamily="34" charset="0"/>
                <a:cs typeface="Arial" panose="020B0604020202020204" pitchFamily="34" charset="0"/>
              </a:rPr>
              <a:t>external</a:t>
            </a:r>
            <a:r>
              <a:rPr lang="ru-RU" sz="2800" dirty="0" smtClean="0">
                <a:latin typeface="Arial" panose="020B0604020202020204" pitchFamily="34" charset="0"/>
                <a:cs typeface="Arial" panose="020B0604020202020204" pitchFamily="34" charset="0"/>
              </a:rPr>
              <a:t> </a:t>
            </a:r>
            <a:r>
              <a:rPr lang="ru-RU" sz="2800" dirty="0" err="1" smtClean="0">
                <a:latin typeface="Arial" panose="020B0604020202020204" pitchFamily="34" charset="0"/>
                <a:cs typeface="Arial" panose="020B0604020202020204" pitchFamily="34" charset="0"/>
              </a:rPr>
              <a:t>threats</a:t>
            </a:r>
            <a:r>
              <a:rPr lang="ru-RU" sz="2800" dirty="0" smtClean="0">
                <a:latin typeface="Arial" panose="020B0604020202020204" pitchFamily="34" charset="0"/>
                <a:cs typeface="Arial" panose="020B0604020202020204" pitchFamily="34" charset="0"/>
              </a:rPr>
              <a:t>, </a:t>
            </a:r>
            <a:r>
              <a:rPr lang="ru-RU" sz="2800" dirty="0" err="1" smtClean="0">
                <a:latin typeface="Arial" panose="020B0604020202020204" pitchFamily="34" charset="0"/>
                <a:cs typeface="Arial" panose="020B0604020202020204" pitchFamily="34" charset="0"/>
              </a:rPr>
              <a:t>comparable</a:t>
            </a:r>
            <a:r>
              <a:rPr lang="ru-RU" sz="2800" dirty="0" smtClean="0">
                <a:latin typeface="Arial" panose="020B0604020202020204" pitchFamily="34" charset="0"/>
                <a:cs typeface="Arial" panose="020B0604020202020204" pitchFamily="34" charset="0"/>
              </a:rPr>
              <a:t> </a:t>
            </a:r>
            <a:r>
              <a:rPr lang="ru-RU" sz="2800" dirty="0" err="1" smtClean="0">
                <a:latin typeface="Arial" panose="020B0604020202020204" pitchFamily="34" charset="0"/>
                <a:cs typeface="Arial" panose="020B0604020202020204" pitchFamily="34" charset="0"/>
              </a:rPr>
              <a:t>bureaucratic</a:t>
            </a:r>
            <a:r>
              <a:rPr lang="ru-RU" sz="2800" dirty="0" smtClean="0">
                <a:latin typeface="Arial" panose="020B0604020202020204" pitchFamily="34" charset="0"/>
                <a:cs typeface="Arial" panose="020B0604020202020204" pitchFamily="34" charset="0"/>
              </a:rPr>
              <a:t> </a:t>
            </a:r>
            <a:r>
              <a:rPr lang="ru-RU" sz="2800" dirty="0" err="1" smtClean="0">
                <a:latin typeface="Arial" panose="020B0604020202020204" pitchFamily="34" charset="0"/>
                <a:cs typeface="Arial" panose="020B0604020202020204" pitchFamily="34" charset="0"/>
              </a:rPr>
              <a:t>structure</a:t>
            </a:r>
            <a:r>
              <a:rPr lang="ru-RU" sz="2800" dirty="0" smtClean="0">
                <a:latin typeface="Arial" panose="020B0604020202020204" pitchFamily="34" charset="0"/>
                <a:cs typeface="Arial" panose="020B0604020202020204" pitchFamily="34" charset="0"/>
              </a:rPr>
              <a:t>, </a:t>
            </a:r>
            <a:r>
              <a:rPr lang="ru-RU" sz="2800" dirty="0" err="1" smtClean="0">
                <a:latin typeface="Arial" panose="020B0604020202020204" pitchFamily="34" charset="0"/>
                <a:cs typeface="Arial" panose="020B0604020202020204" pitchFamily="34" charset="0"/>
              </a:rPr>
              <a:t>experience</a:t>
            </a:r>
            <a:r>
              <a:rPr lang="ru-RU" sz="2800" dirty="0" smtClean="0">
                <a:latin typeface="Arial" panose="020B0604020202020204" pitchFamily="34" charset="0"/>
                <a:cs typeface="Arial" panose="020B0604020202020204" pitchFamily="34" charset="0"/>
              </a:rPr>
              <a:t> </a:t>
            </a:r>
            <a:r>
              <a:rPr lang="ru-RU" sz="2800" dirty="0" err="1" smtClean="0">
                <a:latin typeface="Arial" panose="020B0604020202020204" pitchFamily="34" charset="0"/>
                <a:cs typeface="Arial" panose="020B0604020202020204" pitchFamily="34" charset="0"/>
              </a:rPr>
              <a:t>of</a:t>
            </a:r>
            <a:r>
              <a:rPr lang="ru-RU" sz="2800" dirty="0" smtClean="0">
                <a:latin typeface="Arial" panose="020B0604020202020204" pitchFamily="34" charset="0"/>
                <a:cs typeface="Arial" panose="020B0604020202020204" pitchFamily="34" charset="0"/>
              </a:rPr>
              <a:t> </a:t>
            </a:r>
            <a:r>
              <a:rPr lang="ru-RU" sz="2800" dirty="0" err="1" smtClean="0">
                <a:latin typeface="Arial" panose="020B0604020202020204" pitchFamily="34" charset="0"/>
                <a:cs typeface="Arial" panose="020B0604020202020204" pitchFamily="34" charset="0"/>
              </a:rPr>
              <a:t>cooperation</a:t>
            </a:r>
            <a:r>
              <a:rPr lang="ru-RU" sz="2800" dirty="0" smtClean="0">
                <a:latin typeface="Arial" panose="020B0604020202020204" pitchFamily="34" charset="0"/>
                <a:cs typeface="Arial" panose="020B0604020202020204" pitchFamily="34" charset="0"/>
              </a:rPr>
              <a:t>.</a:t>
            </a:r>
            <a:endParaRPr lang="ru-RU" sz="28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39830820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347546" y="1131094"/>
            <a:ext cx="6167804" cy="994172"/>
          </a:xfrm>
        </p:spPr>
        <p:txBody>
          <a:bodyPr>
            <a:normAutofit/>
          </a:bodyPr>
          <a:lstStyle/>
          <a:p>
            <a:r>
              <a:rPr lang="" sz="2400" dirty="0">
                <a:latin typeface="Arial" pitchFamily="34" charset="0"/>
                <a:cs typeface="Arial" pitchFamily="34" charset="0"/>
              </a:rPr>
              <a:t>Lecture plan:</a:t>
            </a:r>
            <a:endParaRPr lang="ru-RU" sz="2400" dirty="0">
              <a:latin typeface="Arial" pitchFamily="34" charset="0"/>
              <a:cs typeface="Arial" pitchFamily="34" charset="0"/>
            </a:endParaRPr>
          </a:p>
        </p:txBody>
      </p:sp>
      <p:sp>
        <p:nvSpPr>
          <p:cNvPr id="3" name="Объект 2"/>
          <p:cNvSpPr>
            <a:spLocks noGrp="1"/>
          </p:cNvSpPr>
          <p:nvPr>
            <p:ph idx="4294967295"/>
          </p:nvPr>
        </p:nvSpPr>
        <p:spPr>
          <a:xfrm>
            <a:off x="2123728" y="2057401"/>
            <a:ext cx="6563072" cy="3394472"/>
          </a:xfrm>
        </p:spPr>
        <p:txBody>
          <a:bodyPr>
            <a:normAutofit/>
          </a:bodyPr>
          <a:lstStyle/>
          <a:p>
            <a:pPr>
              <a:buFontTx/>
              <a:buChar char="-"/>
            </a:pPr>
            <a:r>
              <a:rPr lang="en-US" sz="2400" dirty="0" smtClean="0">
                <a:latin typeface="Arial" panose="020B0604020202020204" pitchFamily="34" charset="0"/>
                <a:cs typeface="Arial" panose="020B0604020202020204" pitchFamily="34" charset="0"/>
              </a:rPr>
              <a:t>Introduction</a:t>
            </a:r>
            <a:endParaRPr lang="ru-RU" sz="2400" dirty="0" smtClean="0">
              <a:latin typeface="Arial" panose="020B0604020202020204" pitchFamily="34" charset="0"/>
              <a:cs typeface="Arial" panose="020B0604020202020204" pitchFamily="34" charset="0"/>
            </a:endParaRPr>
          </a:p>
          <a:p>
            <a:pPr>
              <a:buFontTx/>
              <a:buChar char="-"/>
            </a:pPr>
            <a:r>
              <a:rPr lang="en-US" dirty="0" smtClean="0">
                <a:latin typeface="Arial" panose="020B0604020202020204" pitchFamily="34" charset="0"/>
                <a:cs typeface="Arial" panose="020B0604020202020204" pitchFamily="34" charset="0"/>
              </a:rPr>
              <a:t>Global trends in world politics</a:t>
            </a:r>
            <a:endParaRPr lang="ru-RU" dirty="0" smtClean="0">
              <a:latin typeface="Arial" panose="020B0604020202020204" pitchFamily="34" charset="0"/>
              <a:cs typeface="Arial" panose="020B0604020202020204" pitchFamily="34" charset="0"/>
            </a:endParaRPr>
          </a:p>
          <a:p>
            <a:pPr>
              <a:buFontTx/>
              <a:buChar char="-"/>
            </a:pPr>
            <a:r>
              <a:rPr lang="en-US" dirty="0"/>
              <a:t>Globalization and </a:t>
            </a:r>
            <a:r>
              <a:rPr lang="en-US" dirty="0" smtClean="0"/>
              <a:t>isolationism</a:t>
            </a:r>
          </a:p>
          <a:p>
            <a:pPr>
              <a:buFontTx/>
              <a:buChar char="-"/>
            </a:pPr>
            <a:r>
              <a:rPr lang="en-US" dirty="0"/>
              <a:t>Integration and </a:t>
            </a:r>
            <a:r>
              <a:rPr lang="en-US" dirty="0" smtClean="0"/>
              <a:t>disintegration</a:t>
            </a:r>
          </a:p>
          <a:p>
            <a:pPr>
              <a:buFontTx/>
              <a:buChar char="-"/>
            </a:pPr>
            <a:r>
              <a:rPr lang="en-US" dirty="0"/>
              <a:t>Democratization and authoritarianism</a:t>
            </a:r>
            <a:r>
              <a:rPr lang="en-US" dirty="0" smtClean="0"/>
              <a:t> </a:t>
            </a:r>
          </a:p>
          <a:p>
            <a:pPr>
              <a:buFontTx/>
              <a:buChar char="-"/>
            </a:pPr>
            <a:r>
              <a:rPr lang="en-US" dirty="0" smtClean="0">
                <a:latin typeface="Arial" panose="020B0604020202020204" pitchFamily="34" charset="0"/>
                <a:cs typeface="Arial" panose="020B0604020202020204" pitchFamily="34" charset="0"/>
              </a:rPr>
              <a:t>Conclusion</a:t>
            </a:r>
            <a:endParaRPr lang="en-US" dirty="0" smtClean="0">
              <a:latin typeface="Arial" panose="020B0604020202020204" pitchFamily="34" charset="0"/>
              <a:cs typeface="Arial" panose="020B0604020202020204" pitchFamily="34" charset="0"/>
            </a:endParaRPr>
          </a:p>
          <a:p>
            <a:pPr>
              <a:buFontTx/>
              <a:buChar char="-"/>
            </a:pPr>
            <a:endParaRPr lang="en-US" dirty="0" smtClean="0">
              <a:latin typeface="Arial" panose="020B0604020202020204" pitchFamily="34" charset="0"/>
              <a:cs typeface="Arial" panose="020B0604020202020204" pitchFamily="34" charset="0"/>
            </a:endParaRPr>
          </a:p>
          <a:p>
            <a:pPr>
              <a:buFontTx/>
              <a:buChar char="-"/>
            </a:pPr>
            <a:endParaRPr lang="ru-RU" dirty="0"/>
          </a:p>
        </p:txBody>
      </p:sp>
      <p:pic>
        <p:nvPicPr>
          <p:cNvPr id="4" name="Рисунок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39552" y="1249934"/>
            <a:ext cx="1214607" cy="1098947"/>
          </a:xfrm>
          <a:prstGeom prst="rect">
            <a:avLst/>
          </a:prstGeom>
        </p:spPr>
      </p:pic>
    </p:spTree>
    <p:extLst>
      <p:ext uri="{BB962C8B-B14F-4D97-AF65-F5344CB8AC3E}">
        <p14:creationId xmlns:p14="http://schemas.microsoft.com/office/powerpoint/2010/main" val="2307830159"/>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97814" y="353695"/>
            <a:ext cx="7948371" cy="492443"/>
          </a:xfrm>
        </p:spPr>
        <p:txBody>
          <a:bodyPr/>
          <a:lstStyle/>
          <a:p>
            <a:pPr algn="ctr"/>
            <a:r>
              <a:rPr lang="en-US" dirty="0">
                <a:latin typeface="Arial" panose="020B0604020202020204" pitchFamily="34" charset="0"/>
                <a:cs typeface="Arial" panose="020B0604020202020204" pitchFamily="34" charset="0"/>
              </a:rPr>
              <a:t>Democratization and authoritarianism</a:t>
            </a:r>
            <a:endParaRPr lang="ru-RU" dirty="0">
              <a:latin typeface="Arial" panose="020B0604020202020204" pitchFamily="34" charset="0"/>
              <a:cs typeface="Arial" panose="020B0604020202020204" pitchFamily="34" charset="0"/>
            </a:endParaRPr>
          </a:p>
        </p:txBody>
      </p:sp>
      <p:sp>
        <p:nvSpPr>
          <p:cNvPr id="3" name="Текст 2"/>
          <p:cNvSpPr>
            <a:spLocks noGrp="1"/>
          </p:cNvSpPr>
          <p:nvPr>
            <p:ph type="body" idx="1"/>
          </p:nvPr>
        </p:nvSpPr>
        <p:spPr>
          <a:xfrm>
            <a:off x="381000" y="1550516"/>
            <a:ext cx="8382000" cy="3877985"/>
          </a:xfrm>
        </p:spPr>
        <p:txBody>
          <a:bodyPr/>
          <a:lstStyle/>
          <a:p>
            <a:r>
              <a:rPr lang="en-US" sz="2800" dirty="0" smtClean="0">
                <a:latin typeface="Arial" panose="020B0604020202020204" pitchFamily="34" charset="0"/>
                <a:cs typeface="Arial" panose="020B0604020202020204" pitchFamily="34" charset="0"/>
              </a:rPr>
              <a:t>In </a:t>
            </a:r>
            <a:r>
              <a:rPr lang="en-US" sz="2800" dirty="0">
                <a:latin typeface="Arial" panose="020B0604020202020204" pitchFamily="34" charset="0"/>
                <a:cs typeface="Arial" panose="020B0604020202020204" pitchFamily="34" charset="0"/>
              </a:rPr>
              <a:t>world politics, the concept of democratization is usually used to denote the trend of an increase in the number of democratic countries in the world. </a:t>
            </a:r>
            <a:endParaRPr lang="en-US" sz="2800" dirty="0" smtClean="0">
              <a:latin typeface="Arial" panose="020B0604020202020204" pitchFamily="34" charset="0"/>
              <a:cs typeface="Arial" panose="020B0604020202020204" pitchFamily="34" charset="0"/>
            </a:endParaRPr>
          </a:p>
          <a:p>
            <a:r>
              <a:rPr lang="en-US" sz="2800" dirty="0" smtClean="0">
                <a:latin typeface="Arial" panose="020B0604020202020204" pitchFamily="34" charset="0"/>
                <a:cs typeface="Arial" panose="020B0604020202020204" pitchFamily="34" charset="0"/>
              </a:rPr>
              <a:t>Another </a:t>
            </a:r>
            <a:r>
              <a:rPr lang="en-US" sz="2800" dirty="0">
                <a:latin typeface="Arial" panose="020B0604020202020204" pitchFamily="34" charset="0"/>
                <a:cs typeface="Arial" panose="020B0604020202020204" pitchFamily="34" charset="0"/>
              </a:rPr>
              <a:t>meaning of this concept refers to the process of strengthening and developing democratic institutions and procedures in a particular State. </a:t>
            </a:r>
            <a:endParaRPr lang="en-US" sz="2800" dirty="0" smtClean="0">
              <a:latin typeface="Arial" panose="020B0604020202020204" pitchFamily="34" charset="0"/>
              <a:cs typeface="Arial" panose="020B0604020202020204" pitchFamily="34" charset="0"/>
            </a:endParaRPr>
          </a:p>
          <a:p>
            <a:r>
              <a:rPr lang="en-US" sz="2800" dirty="0" smtClean="0">
                <a:latin typeface="Arial" panose="020B0604020202020204" pitchFamily="34" charset="0"/>
                <a:cs typeface="Arial" panose="020B0604020202020204" pitchFamily="34" charset="0"/>
              </a:rPr>
              <a:t>This </a:t>
            </a:r>
            <a:r>
              <a:rPr lang="en-US" sz="2800" dirty="0">
                <a:latin typeface="Arial" panose="020B0604020202020204" pitchFamily="34" charset="0"/>
                <a:cs typeface="Arial" panose="020B0604020202020204" pitchFamily="34" charset="0"/>
              </a:rPr>
              <a:t>understanding is more common in the framework of political science, which analyzes political processes within the state.</a:t>
            </a:r>
            <a:endParaRPr lang="ru-RU" sz="28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208387470"/>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304800" y="228600"/>
            <a:ext cx="8610600" cy="5632311"/>
          </a:xfrm>
          <a:prstGeom prst="rect">
            <a:avLst/>
          </a:prstGeom>
        </p:spPr>
        <p:txBody>
          <a:bodyPr wrap="square">
            <a:spAutoFit/>
          </a:bodyPr>
          <a:lstStyle/>
          <a:p>
            <a:r>
              <a:rPr lang="ru-RU" sz="2400" dirty="0" err="1" smtClean="0">
                <a:latin typeface="Arial" panose="020B0604020202020204" pitchFamily="34" charset="0"/>
                <a:cs typeface="Arial" panose="020B0604020202020204" pitchFamily="34" charset="0"/>
              </a:rPr>
              <a:t>The</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question</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of</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which</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state</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can</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be</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called</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democratic</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causes</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fierce</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debate</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and</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the</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problem</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of</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democracy</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and</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democratization</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itself</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is</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perhaps</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one</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of</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the</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most</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emotionally</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colored</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and</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politicized</a:t>
            </a:r>
            <a:r>
              <a:rPr lang="ru-RU" sz="2400" dirty="0" smtClean="0">
                <a:latin typeface="Arial" panose="020B0604020202020204" pitchFamily="34" charset="0"/>
                <a:cs typeface="Arial" panose="020B0604020202020204" pitchFamily="34" charset="0"/>
              </a:rPr>
              <a:t>. </a:t>
            </a:r>
            <a:endParaRPr lang="en-US" sz="2400" dirty="0" smtClean="0">
              <a:latin typeface="Arial" panose="020B0604020202020204" pitchFamily="34" charset="0"/>
              <a:cs typeface="Arial" panose="020B0604020202020204" pitchFamily="34" charset="0"/>
            </a:endParaRPr>
          </a:p>
          <a:p>
            <a:r>
              <a:rPr lang="ru-RU" sz="2400" dirty="0" err="1" smtClean="0">
                <a:latin typeface="Arial" panose="020B0604020202020204" pitchFamily="34" charset="0"/>
                <a:cs typeface="Arial" panose="020B0604020202020204" pitchFamily="34" charset="0"/>
              </a:rPr>
              <a:t>Despite</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the</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ambiguity</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of</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this</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term</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there</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is</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an</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understanding</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that</a:t>
            </a:r>
            <a:r>
              <a:rPr lang="ru-RU" sz="2400" dirty="0" smtClean="0">
                <a:latin typeface="Arial" panose="020B0604020202020204" pitchFamily="34" charset="0"/>
                <a:cs typeface="Arial" panose="020B0604020202020204" pitchFamily="34" charset="0"/>
              </a:rPr>
              <a:t> a </a:t>
            </a:r>
            <a:r>
              <a:rPr lang="ru-RU" sz="2400" dirty="0" err="1" smtClean="0">
                <a:latin typeface="Arial" panose="020B0604020202020204" pitchFamily="34" charset="0"/>
                <a:cs typeface="Arial" panose="020B0604020202020204" pitchFamily="34" charset="0"/>
              </a:rPr>
              <a:t>democratic</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state</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presupposes</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the</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existence</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of</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the</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right</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to</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vote</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without</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restriction</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on</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national</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racial</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gender</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property</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indicators</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the</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development</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of</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democratic</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institutions</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that</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ensure</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the</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realization</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of</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citizens</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rights</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the</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existence</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of</a:t>
            </a:r>
            <a:r>
              <a:rPr lang="ru-RU" sz="2400" dirty="0" smtClean="0">
                <a:latin typeface="Arial" panose="020B0604020202020204" pitchFamily="34" charset="0"/>
                <a:cs typeface="Arial" panose="020B0604020202020204" pitchFamily="34" charset="0"/>
              </a:rPr>
              <a:t> a </a:t>
            </a:r>
            <a:r>
              <a:rPr lang="ru-RU" sz="2400" dirty="0" err="1" smtClean="0">
                <a:latin typeface="Arial" panose="020B0604020202020204" pitchFamily="34" charset="0"/>
                <a:cs typeface="Arial" panose="020B0604020202020204" pitchFamily="34" charset="0"/>
              </a:rPr>
              <a:t>wide</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range</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of</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negotiation</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and</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coordination</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mechanisms</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that</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make</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it</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possible</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to</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take</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into</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account</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different</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interests</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and</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opinions</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including</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minorities</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etc</a:t>
            </a:r>
            <a:r>
              <a:rPr lang="ru-RU" sz="2400" dirty="0" smtClean="0">
                <a:latin typeface="Arial" panose="020B0604020202020204" pitchFamily="34" charset="0"/>
                <a:cs typeface="Arial" panose="020B0604020202020204" pitchFamily="34" charset="0"/>
              </a:rPr>
              <a:t>. </a:t>
            </a:r>
            <a:endParaRPr lang="en-US" sz="2400" dirty="0" smtClean="0">
              <a:latin typeface="Arial" panose="020B0604020202020204" pitchFamily="34" charset="0"/>
              <a:cs typeface="Arial" panose="020B0604020202020204" pitchFamily="34" charset="0"/>
            </a:endParaRPr>
          </a:p>
          <a:p>
            <a:r>
              <a:rPr lang="ru-RU" sz="2400" dirty="0" err="1" smtClean="0">
                <a:latin typeface="Arial" panose="020B0604020202020204" pitchFamily="34" charset="0"/>
                <a:cs typeface="Arial" panose="020B0604020202020204" pitchFamily="34" charset="0"/>
              </a:rPr>
              <a:t>Accordingly</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the</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absence</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of</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these</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characteristics</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the</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concentration</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of</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power</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in</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the</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hands</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of</a:t>
            </a:r>
            <a:r>
              <a:rPr lang="ru-RU" sz="2400" dirty="0" smtClean="0">
                <a:latin typeface="Arial" panose="020B0604020202020204" pitchFamily="34" charset="0"/>
                <a:cs typeface="Arial" panose="020B0604020202020204" pitchFamily="34" charset="0"/>
              </a:rPr>
              <a:t> a </a:t>
            </a:r>
            <a:r>
              <a:rPr lang="ru-RU" sz="2400" dirty="0" err="1" smtClean="0">
                <a:latin typeface="Arial" panose="020B0604020202020204" pitchFamily="34" charset="0"/>
                <a:cs typeface="Arial" panose="020B0604020202020204" pitchFamily="34" charset="0"/>
              </a:rPr>
              <a:t>small</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group</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of</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people</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indicates</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the</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presence</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of</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authoritarianism</a:t>
            </a:r>
            <a:r>
              <a:rPr lang="ru-RU" sz="2400" dirty="0" smtClean="0">
                <a:latin typeface="Arial" panose="020B0604020202020204" pitchFamily="34" charset="0"/>
                <a:cs typeface="Arial" panose="020B0604020202020204" pitchFamily="34" charset="0"/>
              </a:rPr>
              <a:t>.</a:t>
            </a:r>
            <a:endParaRPr lang="ru-RU"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879998945"/>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28600" y="152400"/>
            <a:ext cx="8610600" cy="6463308"/>
          </a:xfrm>
          <a:prstGeom prst="rect">
            <a:avLst/>
          </a:prstGeom>
        </p:spPr>
        <p:txBody>
          <a:bodyPr wrap="square">
            <a:spAutoFit/>
          </a:bodyPr>
          <a:lstStyle/>
          <a:p>
            <a:r>
              <a:rPr lang="ru-RU" dirty="0" err="1" smtClean="0">
                <a:latin typeface="Arial" panose="020B0604020202020204" pitchFamily="34" charset="0"/>
                <a:cs typeface="Arial" panose="020B0604020202020204" pitchFamily="34" charset="0"/>
              </a:rPr>
              <a:t>The</a:t>
            </a:r>
            <a:r>
              <a:rPr lang="ru-RU" dirty="0" smtClean="0">
                <a:latin typeface="Arial" panose="020B0604020202020204" pitchFamily="34" charset="0"/>
                <a:cs typeface="Arial" panose="020B0604020202020204" pitchFamily="34" charset="0"/>
              </a:rPr>
              <a:t> </a:t>
            </a:r>
            <a:r>
              <a:rPr lang="ru-RU" dirty="0" err="1" smtClean="0">
                <a:latin typeface="Arial" panose="020B0604020202020204" pitchFamily="34" charset="0"/>
                <a:cs typeface="Arial" panose="020B0604020202020204" pitchFamily="34" charset="0"/>
              </a:rPr>
              <a:t>increase</a:t>
            </a:r>
            <a:r>
              <a:rPr lang="ru-RU" dirty="0" smtClean="0">
                <a:latin typeface="Arial" panose="020B0604020202020204" pitchFamily="34" charset="0"/>
                <a:cs typeface="Arial" panose="020B0604020202020204" pitchFamily="34" charset="0"/>
              </a:rPr>
              <a:t> </a:t>
            </a:r>
            <a:r>
              <a:rPr lang="ru-RU" dirty="0" err="1" smtClean="0">
                <a:latin typeface="Arial" panose="020B0604020202020204" pitchFamily="34" charset="0"/>
                <a:cs typeface="Arial" panose="020B0604020202020204" pitchFamily="34" charset="0"/>
              </a:rPr>
              <a:t>in</a:t>
            </a:r>
            <a:r>
              <a:rPr lang="ru-RU" dirty="0" smtClean="0">
                <a:latin typeface="Arial" panose="020B0604020202020204" pitchFamily="34" charset="0"/>
                <a:cs typeface="Arial" panose="020B0604020202020204" pitchFamily="34" charset="0"/>
              </a:rPr>
              <a:t> </a:t>
            </a:r>
            <a:r>
              <a:rPr lang="ru-RU" dirty="0" err="1" smtClean="0">
                <a:latin typeface="Arial" panose="020B0604020202020204" pitchFamily="34" charset="0"/>
                <a:cs typeface="Arial" panose="020B0604020202020204" pitchFamily="34" charset="0"/>
              </a:rPr>
              <a:t>the</a:t>
            </a:r>
            <a:r>
              <a:rPr lang="ru-RU" dirty="0" smtClean="0">
                <a:latin typeface="Arial" panose="020B0604020202020204" pitchFamily="34" charset="0"/>
                <a:cs typeface="Arial" panose="020B0604020202020204" pitchFamily="34" charset="0"/>
              </a:rPr>
              <a:t> </a:t>
            </a:r>
            <a:r>
              <a:rPr lang="ru-RU" dirty="0" err="1" smtClean="0">
                <a:latin typeface="Arial" panose="020B0604020202020204" pitchFamily="34" charset="0"/>
                <a:cs typeface="Arial" panose="020B0604020202020204" pitchFamily="34" charset="0"/>
              </a:rPr>
              <a:t>number</a:t>
            </a:r>
            <a:r>
              <a:rPr lang="ru-RU" dirty="0" smtClean="0">
                <a:latin typeface="Arial" panose="020B0604020202020204" pitchFamily="34" charset="0"/>
                <a:cs typeface="Arial" panose="020B0604020202020204" pitchFamily="34" charset="0"/>
              </a:rPr>
              <a:t> </a:t>
            </a:r>
            <a:r>
              <a:rPr lang="ru-RU" dirty="0" err="1" smtClean="0">
                <a:latin typeface="Arial" panose="020B0604020202020204" pitchFamily="34" charset="0"/>
                <a:cs typeface="Arial" panose="020B0604020202020204" pitchFamily="34" charset="0"/>
              </a:rPr>
              <a:t>of</a:t>
            </a:r>
            <a:r>
              <a:rPr lang="ru-RU" dirty="0" smtClean="0">
                <a:latin typeface="Arial" panose="020B0604020202020204" pitchFamily="34" charset="0"/>
                <a:cs typeface="Arial" panose="020B0604020202020204" pitchFamily="34" charset="0"/>
              </a:rPr>
              <a:t> </a:t>
            </a:r>
            <a:r>
              <a:rPr lang="ru-RU" dirty="0" err="1" smtClean="0">
                <a:latin typeface="Arial" panose="020B0604020202020204" pitchFamily="34" charset="0"/>
                <a:cs typeface="Arial" panose="020B0604020202020204" pitchFamily="34" charset="0"/>
              </a:rPr>
              <a:t>democratic</a:t>
            </a:r>
            <a:r>
              <a:rPr lang="ru-RU" dirty="0" smtClean="0">
                <a:latin typeface="Arial" panose="020B0604020202020204" pitchFamily="34" charset="0"/>
                <a:cs typeface="Arial" panose="020B0604020202020204" pitchFamily="34" charset="0"/>
              </a:rPr>
              <a:t> </a:t>
            </a:r>
            <a:r>
              <a:rPr lang="ru-RU" dirty="0" err="1" smtClean="0">
                <a:latin typeface="Arial" panose="020B0604020202020204" pitchFamily="34" charset="0"/>
                <a:cs typeface="Arial" panose="020B0604020202020204" pitchFamily="34" charset="0"/>
              </a:rPr>
              <a:t>States</a:t>
            </a:r>
            <a:r>
              <a:rPr lang="ru-RU" dirty="0" smtClean="0">
                <a:latin typeface="Arial" panose="020B0604020202020204" pitchFamily="34" charset="0"/>
                <a:cs typeface="Arial" panose="020B0604020202020204" pitchFamily="34" charset="0"/>
              </a:rPr>
              <a:t> </a:t>
            </a:r>
            <a:r>
              <a:rPr lang="ru-RU" dirty="0" err="1" smtClean="0">
                <a:latin typeface="Arial" panose="020B0604020202020204" pitchFamily="34" charset="0"/>
                <a:cs typeface="Arial" panose="020B0604020202020204" pitchFamily="34" charset="0"/>
              </a:rPr>
              <a:t>in</a:t>
            </a:r>
            <a:r>
              <a:rPr lang="ru-RU" dirty="0" smtClean="0">
                <a:latin typeface="Arial" panose="020B0604020202020204" pitchFamily="34" charset="0"/>
                <a:cs typeface="Arial" panose="020B0604020202020204" pitchFamily="34" charset="0"/>
              </a:rPr>
              <a:t> </a:t>
            </a:r>
            <a:r>
              <a:rPr lang="ru-RU" dirty="0" err="1" smtClean="0">
                <a:latin typeface="Arial" panose="020B0604020202020204" pitchFamily="34" charset="0"/>
                <a:cs typeface="Arial" panose="020B0604020202020204" pitchFamily="34" charset="0"/>
              </a:rPr>
              <a:t>the</a:t>
            </a:r>
            <a:r>
              <a:rPr lang="ru-RU" dirty="0" smtClean="0">
                <a:latin typeface="Arial" panose="020B0604020202020204" pitchFamily="34" charset="0"/>
                <a:cs typeface="Arial" panose="020B0604020202020204" pitchFamily="34" charset="0"/>
              </a:rPr>
              <a:t> </a:t>
            </a:r>
            <a:r>
              <a:rPr lang="ru-RU" dirty="0" err="1" smtClean="0">
                <a:latin typeface="Arial" panose="020B0604020202020204" pitchFamily="34" charset="0"/>
                <a:cs typeface="Arial" panose="020B0604020202020204" pitchFamily="34" charset="0"/>
              </a:rPr>
              <a:t>world</a:t>
            </a:r>
            <a:r>
              <a:rPr lang="ru-RU" dirty="0" smtClean="0">
                <a:latin typeface="Arial" panose="020B0604020202020204" pitchFamily="34" charset="0"/>
                <a:cs typeface="Arial" panose="020B0604020202020204" pitchFamily="34" charset="0"/>
              </a:rPr>
              <a:t> </a:t>
            </a:r>
            <a:r>
              <a:rPr lang="ru-RU" dirty="0" err="1" smtClean="0">
                <a:latin typeface="Arial" panose="020B0604020202020204" pitchFamily="34" charset="0"/>
                <a:cs typeface="Arial" panose="020B0604020202020204" pitchFamily="34" charset="0"/>
              </a:rPr>
              <a:t>is</a:t>
            </a:r>
            <a:r>
              <a:rPr lang="ru-RU" dirty="0" smtClean="0">
                <a:latin typeface="Arial" panose="020B0604020202020204" pitchFamily="34" charset="0"/>
                <a:cs typeface="Arial" panose="020B0604020202020204" pitchFamily="34" charset="0"/>
              </a:rPr>
              <a:t> a </a:t>
            </a:r>
            <a:r>
              <a:rPr lang="ru-RU" dirty="0" err="1" smtClean="0">
                <a:latin typeface="Arial" panose="020B0604020202020204" pitchFamily="34" charset="0"/>
                <a:cs typeface="Arial" panose="020B0604020202020204" pitchFamily="34" charset="0"/>
              </a:rPr>
              <a:t>non-linear</a:t>
            </a:r>
            <a:r>
              <a:rPr lang="ru-RU" dirty="0" smtClean="0">
                <a:latin typeface="Arial" panose="020B0604020202020204" pitchFamily="34" charset="0"/>
                <a:cs typeface="Arial" panose="020B0604020202020204" pitchFamily="34" charset="0"/>
              </a:rPr>
              <a:t> </a:t>
            </a:r>
            <a:r>
              <a:rPr lang="ru-RU" dirty="0" err="1" smtClean="0">
                <a:latin typeface="Arial" panose="020B0604020202020204" pitchFamily="34" charset="0"/>
                <a:cs typeface="Arial" panose="020B0604020202020204" pitchFamily="34" charset="0"/>
              </a:rPr>
              <a:t>process</a:t>
            </a:r>
            <a:r>
              <a:rPr lang="ru-RU" dirty="0" smtClean="0">
                <a:latin typeface="Arial" panose="020B0604020202020204" pitchFamily="34" charset="0"/>
                <a:cs typeface="Arial" panose="020B0604020202020204" pitchFamily="34" charset="0"/>
              </a:rPr>
              <a:t>. </a:t>
            </a:r>
            <a:r>
              <a:rPr lang="ru-RU" dirty="0" err="1" smtClean="0">
                <a:latin typeface="Arial" panose="020B0604020202020204" pitchFamily="34" charset="0"/>
                <a:cs typeface="Arial" panose="020B0604020202020204" pitchFamily="34" charset="0"/>
              </a:rPr>
              <a:t>In</a:t>
            </a:r>
            <a:r>
              <a:rPr lang="ru-RU" dirty="0" smtClean="0">
                <a:latin typeface="Arial" panose="020B0604020202020204" pitchFamily="34" charset="0"/>
                <a:cs typeface="Arial" panose="020B0604020202020204" pitchFamily="34" charset="0"/>
              </a:rPr>
              <a:t> 1991, S. </a:t>
            </a:r>
            <a:r>
              <a:rPr lang="ru-RU" dirty="0" err="1" smtClean="0">
                <a:latin typeface="Arial" panose="020B0604020202020204" pitchFamily="34" charset="0"/>
                <a:cs typeface="Arial" panose="020B0604020202020204" pitchFamily="34" charset="0"/>
              </a:rPr>
              <a:t>Huntington</a:t>
            </a:r>
            <a:r>
              <a:rPr lang="ru-RU" dirty="0" smtClean="0">
                <a:latin typeface="Arial" panose="020B0604020202020204" pitchFamily="34" charset="0"/>
                <a:cs typeface="Arial" panose="020B0604020202020204" pitchFamily="34" charset="0"/>
              </a:rPr>
              <a:t> </a:t>
            </a:r>
            <a:r>
              <a:rPr lang="ru-RU" dirty="0" err="1" smtClean="0">
                <a:latin typeface="Arial" panose="020B0604020202020204" pitchFamily="34" charset="0"/>
                <a:cs typeface="Arial" panose="020B0604020202020204" pitchFamily="34" charset="0"/>
              </a:rPr>
              <a:t>put</a:t>
            </a:r>
            <a:r>
              <a:rPr lang="ru-RU" dirty="0" smtClean="0">
                <a:latin typeface="Arial" panose="020B0604020202020204" pitchFamily="34" charset="0"/>
                <a:cs typeface="Arial" panose="020B0604020202020204" pitchFamily="34" charset="0"/>
              </a:rPr>
              <a:t> </a:t>
            </a:r>
            <a:r>
              <a:rPr lang="ru-RU" dirty="0" err="1" smtClean="0">
                <a:latin typeface="Arial" panose="020B0604020202020204" pitchFamily="34" charset="0"/>
                <a:cs typeface="Arial" panose="020B0604020202020204" pitchFamily="34" charset="0"/>
              </a:rPr>
              <a:t>forward</a:t>
            </a:r>
            <a:r>
              <a:rPr lang="ru-RU" dirty="0" smtClean="0">
                <a:latin typeface="Arial" panose="020B0604020202020204" pitchFamily="34" charset="0"/>
                <a:cs typeface="Arial" panose="020B0604020202020204" pitchFamily="34" charset="0"/>
              </a:rPr>
              <a:t> </a:t>
            </a:r>
            <a:r>
              <a:rPr lang="ru-RU" dirty="0" err="1" smtClean="0">
                <a:latin typeface="Arial" panose="020B0604020202020204" pitchFamily="34" charset="0"/>
                <a:cs typeface="Arial" panose="020B0604020202020204" pitchFamily="34" charset="0"/>
              </a:rPr>
              <a:t>the</a:t>
            </a:r>
            <a:r>
              <a:rPr lang="ru-RU" dirty="0" smtClean="0">
                <a:latin typeface="Arial" panose="020B0604020202020204" pitchFamily="34" charset="0"/>
                <a:cs typeface="Arial" panose="020B0604020202020204" pitchFamily="34" charset="0"/>
              </a:rPr>
              <a:t> </a:t>
            </a:r>
            <a:r>
              <a:rPr lang="ru-RU" dirty="0" err="1" smtClean="0">
                <a:latin typeface="Arial" panose="020B0604020202020204" pitchFamily="34" charset="0"/>
                <a:cs typeface="Arial" panose="020B0604020202020204" pitchFamily="34" charset="0"/>
              </a:rPr>
              <a:t>idea</a:t>
            </a:r>
            <a:r>
              <a:rPr lang="ru-RU" dirty="0" smtClean="0">
                <a:latin typeface="Arial" panose="020B0604020202020204" pitchFamily="34" charset="0"/>
                <a:cs typeface="Arial" panose="020B0604020202020204" pitchFamily="34" charset="0"/>
              </a:rPr>
              <a:t> </a:t>
            </a:r>
            <a:r>
              <a:rPr lang="ru-RU" dirty="0" err="1" smtClean="0">
                <a:latin typeface="Arial" panose="020B0604020202020204" pitchFamily="34" charset="0"/>
                <a:cs typeface="Arial" panose="020B0604020202020204" pitchFamily="34" charset="0"/>
              </a:rPr>
              <a:t>that</a:t>
            </a:r>
            <a:r>
              <a:rPr lang="ru-RU" dirty="0" smtClean="0">
                <a:latin typeface="Arial" panose="020B0604020202020204" pitchFamily="34" charset="0"/>
                <a:cs typeface="Arial" panose="020B0604020202020204" pitchFamily="34" charset="0"/>
              </a:rPr>
              <a:t> </a:t>
            </a:r>
            <a:r>
              <a:rPr lang="ru-RU" dirty="0" err="1" smtClean="0">
                <a:latin typeface="Arial" panose="020B0604020202020204" pitchFamily="34" charset="0"/>
                <a:cs typeface="Arial" panose="020B0604020202020204" pitchFamily="34" charset="0"/>
              </a:rPr>
              <a:t>the</a:t>
            </a:r>
            <a:r>
              <a:rPr lang="ru-RU" dirty="0" smtClean="0">
                <a:latin typeface="Arial" panose="020B0604020202020204" pitchFamily="34" charset="0"/>
                <a:cs typeface="Arial" panose="020B0604020202020204" pitchFamily="34" charset="0"/>
              </a:rPr>
              <a:t> </a:t>
            </a:r>
            <a:r>
              <a:rPr lang="ru-RU" dirty="0" err="1" smtClean="0">
                <a:latin typeface="Arial" panose="020B0604020202020204" pitchFamily="34" charset="0"/>
                <a:cs typeface="Arial" panose="020B0604020202020204" pitchFamily="34" charset="0"/>
              </a:rPr>
              <a:t>development</a:t>
            </a:r>
            <a:r>
              <a:rPr lang="ru-RU" dirty="0" smtClean="0">
                <a:latin typeface="Arial" panose="020B0604020202020204" pitchFamily="34" charset="0"/>
                <a:cs typeface="Arial" panose="020B0604020202020204" pitchFamily="34" charset="0"/>
              </a:rPr>
              <a:t> </a:t>
            </a:r>
            <a:r>
              <a:rPr lang="ru-RU" dirty="0" err="1" smtClean="0">
                <a:latin typeface="Arial" panose="020B0604020202020204" pitchFamily="34" charset="0"/>
                <a:cs typeface="Arial" panose="020B0604020202020204" pitchFamily="34" charset="0"/>
              </a:rPr>
              <a:t>of</a:t>
            </a:r>
            <a:r>
              <a:rPr lang="ru-RU" dirty="0" smtClean="0">
                <a:latin typeface="Arial" panose="020B0604020202020204" pitchFamily="34" charset="0"/>
                <a:cs typeface="Arial" panose="020B0604020202020204" pitchFamily="34" charset="0"/>
              </a:rPr>
              <a:t> </a:t>
            </a:r>
            <a:r>
              <a:rPr lang="ru-RU" dirty="0" err="1" smtClean="0">
                <a:latin typeface="Arial" panose="020B0604020202020204" pitchFamily="34" charset="0"/>
                <a:cs typeface="Arial" panose="020B0604020202020204" pitchFamily="34" charset="0"/>
              </a:rPr>
              <a:t>democratization</a:t>
            </a:r>
            <a:r>
              <a:rPr lang="ru-RU" dirty="0" smtClean="0">
                <a:latin typeface="Arial" panose="020B0604020202020204" pitchFamily="34" charset="0"/>
                <a:cs typeface="Arial" panose="020B0604020202020204" pitchFamily="34" charset="0"/>
              </a:rPr>
              <a:t> </a:t>
            </a:r>
            <a:r>
              <a:rPr lang="ru-RU" dirty="0" err="1" smtClean="0">
                <a:latin typeface="Arial" panose="020B0604020202020204" pitchFamily="34" charset="0"/>
                <a:cs typeface="Arial" panose="020B0604020202020204" pitchFamily="34" charset="0"/>
              </a:rPr>
              <a:t>processes</a:t>
            </a:r>
            <a:r>
              <a:rPr lang="ru-RU" dirty="0" smtClean="0">
                <a:latin typeface="Arial" panose="020B0604020202020204" pitchFamily="34" charset="0"/>
                <a:cs typeface="Arial" panose="020B0604020202020204" pitchFamily="34" charset="0"/>
              </a:rPr>
              <a:t> </a:t>
            </a:r>
            <a:r>
              <a:rPr lang="ru-RU" dirty="0" err="1" smtClean="0">
                <a:latin typeface="Arial" panose="020B0604020202020204" pitchFamily="34" charset="0"/>
                <a:cs typeface="Arial" panose="020B0604020202020204" pitchFamily="34" charset="0"/>
              </a:rPr>
              <a:t>in</a:t>
            </a:r>
            <a:r>
              <a:rPr lang="ru-RU" dirty="0" smtClean="0">
                <a:latin typeface="Arial" panose="020B0604020202020204" pitchFamily="34" charset="0"/>
                <a:cs typeface="Arial" panose="020B0604020202020204" pitchFamily="34" charset="0"/>
              </a:rPr>
              <a:t> </a:t>
            </a:r>
            <a:r>
              <a:rPr lang="ru-RU" dirty="0" err="1" smtClean="0">
                <a:latin typeface="Arial" panose="020B0604020202020204" pitchFamily="34" charset="0"/>
                <a:cs typeface="Arial" panose="020B0604020202020204" pitchFamily="34" charset="0"/>
              </a:rPr>
              <a:t>the</a:t>
            </a:r>
            <a:r>
              <a:rPr lang="ru-RU" dirty="0" smtClean="0">
                <a:latin typeface="Arial" panose="020B0604020202020204" pitchFamily="34" charset="0"/>
                <a:cs typeface="Arial" panose="020B0604020202020204" pitchFamily="34" charset="0"/>
              </a:rPr>
              <a:t> </a:t>
            </a:r>
            <a:r>
              <a:rPr lang="ru-RU" dirty="0" err="1" smtClean="0">
                <a:latin typeface="Arial" panose="020B0604020202020204" pitchFamily="34" charset="0"/>
                <a:cs typeface="Arial" panose="020B0604020202020204" pitchFamily="34" charset="0"/>
              </a:rPr>
              <a:t>world</a:t>
            </a:r>
            <a:r>
              <a:rPr lang="ru-RU" dirty="0" smtClean="0">
                <a:latin typeface="Arial" panose="020B0604020202020204" pitchFamily="34" charset="0"/>
                <a:cs typeface="Arial" panose="020B0604020202020204" pitchFamily="34" charset="0"/>
              </a:rPr>
              <a:t> </a:t>
            </a:r>
            <a:r>
              <a:rPr lang="ru-RU" dirty="0" err="1" smtClean="0">
                <a:latin typeface="Arial" panose="020B0604020202020204" pitchFamily="34" charset="0"/>
                <a:cs typeface="Arial" panose="020B0604020202020204" pitchFamily="34" charset="0"/>
              </a:rPr>
              <a:t>occurs</a:t>
            </a:r>
            <a:r>
              <a:rPr lang="ru-RU" dirty="0" smtClean="0">
                <a:latin typeface="Arial" panose="020B0604020202020204" pitchFamily="34" charset="0"/>
                <a:cs typeface="Arial" panose="020B0604020202020204" pitchFamily="34" charset="0"/>
              </a:rPr>
              <a:t> </a:t>
            </a:r>
            <a:r>
              <a:rPr lang="ru-RU" dirty="0" err="1" smtClean="0">
                <a:latin typeface="Arial" panose="020B0604020202020204" pitchFamily="34" charset="0"/>
                <a:cs typeface="Arial" panose="020B0604020202020204" pitchFamily="34" charset="0"/>
              </a:rPr>
              <a:t>in</a:t>
            </a:r>
            <a:r>
              <a:rPr lang="ru-RU" dirty="0" smtClean="0">
                <a:latin typeface="Arial" panose="020B0604020202020204" pitchFamily="34" charset="0"/>
                <a:cs typeface="Arial" panose="020B0604020202020204" pitchFamily="34" charset="0"/>
              </a:rPr>
              <a:t> </a:t>
            </a:r>
            <a:r>
              <a:rPr lang="ru-RU" dirty="0" err="1" smtClean="0">
                <a:latin typeface="Arial" panose="020B0604020202020204" pitchFamily="34" charset="0"/>
                <a:cs typeface="Arial" panose="020B0604020202020204" pitchFamily="34" charset="0"/>
              </a:rPr>
              <a:t>waves</a:t>
            </a:r>
            <a:r>
              <a:rPr lang="ru-RU" dirty="0" smtClean="0">
                <a:latin typeface="Arial" panose="020B0604020202020204" pitchFamily="34" charset="0"/>
                <a:cs typeface="Arial" panose="020B0604020202020204" pitchFamily="34" charset="0"/>
              </a:rPr>
              <a:t>: </a:t>
            </a:r>
            <a:r>
              <a:rPr lang="ru-RU" dirty="0" err="1" smtClean="0">
                <a:latin typeface="Arial" panose="020B0604020202020204" pitchFamily="34" charset="0"/>
                <a:cs typeface="Arial" panose="020B0604020202020204" pitchFamily="34" charset="0"/>
              </a:rPr>
              <a:t>periods</a:t>
            </a:r>
            <a:r>
              <a:rPr lang="ru-RU" dirty="0" smtClean="0">
                <a:latin typeface="Arial" panose="020B0604020202020204" pitchFamily="34" charset="0"/>
                <a:cs typeface="Arial" panose="020B0604020202020204" pitchFamily="34" charset="0"/>
              </a:rPr>
              <a:t> </a:t>
            </a:r>
            <a:r>
              <a:rPr lang="ru-RU" dirty="0" err="1" smtClean="0">
                <a:latin typeface="Arial" panose="020B0604020202020204" pitchFamily="34" charset="0"/>
                <a:cs typeface="Arial" panose="020B0604020202020204" pitchFamily="34" charset="0"/>
              </a:rPr>
              <a:t>of</a:t>
            </a:r>
            <a:r>
              <a:rPr lang="ru-RU" dirty="0" smtClean="0">
                <a:latin typeface="Arial" panose="020B0604020202020204" pitchFamily="34" charset="0"/>
                <a:cs typeface="Arial" panose="020B0604020202020204" pitchFamily="34" charset="0"/>
              </a:rPr>
              <a:t> </a:t>
            </a:r>
            <a:r>
              <a:rPr lang="ru-RU" dirty="0" err="1" smtClean="0">
                <a:latin typeface="Arial" panose="020B0604020202020204" pitchFamily="34" charset="0"/>
                <a:cs typeface="Arial" panose="020B0604020202020204" pitchFamily="34" charset="0"/>
              </a:rPr>
              <a:t>growth</a:t>
            </a:r>
            <a:r>
              <a:rPr lang="ru-RU" dirty="0" smtClean="0">
                <a:latin typeface="Arial" panose="020B0604020202020204" pitchFamily="34" charset="0"/>
                <a:cs typeface="Arial" panose="020B0604020202020204" pitchFamily="34" charset="0"/>
              </a:rPr>
              <a:t> </a:t>
            </a:r>
            <a:r>
              <a:rPr lang="ru-RU" dirty="0" err="1" smtClean="0">
                <a:latin typeface="Arial" panose="020B0604020202020204" pitchFamily="34" charset="0"/>
                <a:cs typeface="Arial" panose="020B0604020202020204" pitchFamily="34" charset="0"/>
              </a:rPr>
              <a:t>in</a:t>
            </a:r>
            <a:r>
              <a:rPr lang="ru-RU" dirty="0" smtClean="0">
                <a:latin typeface="Arial" panose="020B0604020202020204" pitchFamily="34" charset="0"/>
                <a:cs typeface="Arial" panose="020B0604020202020204" pitchFamily="34" charset="0"/>
              </a:rPr>
              <a:t> </a:t>
            </a:r>
            <a:r>
              <a:rPr lang="ru-RU" dirty="0" err="1" smtClean="0">
                <a:latin typeface="Arial" panose="020B0604020202020204" pitchFamily="34" charset="0"/>
                <a:cs typeface="Arial" panose="020B0604020202020204" pitchFamily="34" charset="0"/>
              </a:rPr>
              <a:t>the</a:t>
            </a:r>
            <a:r>
              <a:rPr lang="ru-RU" dirty="0" smtClean="0">
                <a:latin typeface="Arial" panose="020B0604020202020204" pitchFamily="34" charset="0"/>
                <a:cs typeface="Arial" panose="020B0604020202020204" pitchFamily="34" charset="0"/>
              </a:rPr>
              <a:t> </a:t>
            </a:r>
            <a:r>
              <a:rPr lang="ru-RU" dirty="0" err="1" smtClean="0">
                <a:latin typeface="Arial" panose="020B0604020202020204" pitchFamily="34" charset="0"/>
                <a:cs typeface="Arial" panose="020B0604020202020204" pitchFamily="34" charset="0"/>
              </a:rPr>
              <a:t>number</a:t>
            </a:r>
            <a:r>
              <a:rPr lang="ru-RU" dirty="0" smtClean="0">
                <a:latin typeface="Arial" panose="020B0604020202020204" pitchFamily="34" charset="0"/>
                <a:cs typeface="Arial" panose="020B0604020202020204" pitchFamily="34" charset="0"/>
              </a:rPr>
              <a:t> </a:t>
            </a:r>
            <a:r>
              <a:rPr lang="ru-RU" dirty="0" err="1" smtClean="0">
                <a:latin typeface="Arial" panose="020B0604020202020204" pitchFamily="34" charset="0"/>
                <a:cs typeface="Arial" panose="020B0604020202020204" pitchFamily="34" charset="0"/>
              </a:rPr>
              <a:t>of</a:t>
            </a:r>
            <a:r>
              <a:rPr lang="ru-RU" dirty="0" smtClean="0">
                <a:latin typeface="Arial" panose="020B0604020202020204" pitchFamily="34" charset="0"/>
                <a:cs typeface="Arial" panose="020B0604020202020204" pitchFamily="34" charset="0"/>
              </a:rPr>
              <a:t> </a:t>
            </a:r>
            <a:r>
              <a:rPr lang="ru-RU" dirty="0" err="1" smtClean="0">
                <a:latin typeface="Arial" panose="020B0604020202020204" pitchFamily="34" charset="0"/>
                <a:cs typeface="Arial" panose="020B0604020202020204" pitchFamily="34" charset="0"/>
              </a:rPr>
              <a:t>democratic</a:t>
            </a:r>
            <a:r>
              <a:rPr lang="ru-RU" dirty="0" smtClean="0">
                <a:latin typeface="Arial" panose="020B0604020202020204" pitchFamily="34" charset="0"/>
                <a:cs typeface="Arial" panose="020B0604020202020204" pitchFamily="34" charset="0"/>
              </a:rPr>
              <a:t> </a:t>
            </a:r>
            <a:r>
              <a:rPr lang="ru-RU" dirty="0" err="1" smtClean="0">
                <a:latin typeface="Arial" panose="020B0604020202020204" pitchFamily="34" charset="0"/>
                <a:cs typeface="Arial" panose="020B0604020202020204" pitchFamily="34" charset="0"/>
              </a:rPr>
              <a:t>states</a:t>
            </a:r>
            <a:r>
              <a:rPr lang="ru-RU" dirty="0" smtClean="0">
                <a:latin typeface="Arial" panose="020B0604020202020204" pitchFamily="34" charset="0"/>
                <a:cs typeface="Arial" panose="020B0604020202020204" pitchFamily="34" charset="0"/>
              </a:rPr>
              <a:t> (</a:t>
            </a:r>
            <a:r>
              <a:rPr lang="ru-RU" dirty="0" err="1" smtClean="0">
                <a:latin typeface="Arial" panose="020B0604020202020204" pitchFamily="34" charset="0"/>
                <a:cs typeface="Arial" panose="020B0604020202020204" pitchFamily="34" charset="0"/>
              </a:rPr>
              <a:t>the</a:t>
            </a:r>
            <a:r>
              <a:rPr lang="ru-RU" dirty="0" smtClean="0">
                <a:latin typeface="Arial" panose="020B0604020202020204" pitchFamily="34" charset="0"/>
                <a:cs typeface="Arial" panose="020B0604020202020204" pitchFamily="34" charset="0"/>
              </a:rPr>
              <a:t> </a:t>
            </a:r>
            <a:r>
              <a:rPr lang="ru-RU" dirty="0" err="1" smtClean="0">
                <a:latin typeface="Arial" panose="020B0604020202020204" pitchFamily="34" charset="0"/>
                <a:cs typeface="Arial" panose="020B0604020202020204" pitchFamily="34" charset="0"/>
              </a:rPr>
              <a:t>democratic</a:t>
            </a:r>
            <a:r>
              <a:rPr lang="ru-RU" dirty="0" smtClean="0">
                <a:latin typeface="Arial" panose="020B0604020202020204" pitchFamily="34" charset="0"/>
                <a:cs typeface="Arial" panose="020B0604020202020204" pitchFamily="34" charset="0"/>
              </a:rPr>
              <a:t> </a:t>
            </a:r>
            <a:r>
              <a:rPr lang="ru-RU" dirty="0" err="1" smtClean="0">
                <a:latin typeface="Arial" panose="020B0604020202020204" pitchFamily="34" charset="0"/>
                <a:cs typeface="Arial" panose="020B0604020202020204" pitchFamily="34" charset="0"/>
              </a:rPr>
              <a:t>wave</a:t>
            </a:r>
            <a:r>
              <a:rPr lang="ru-RU" dirty="0" smtClean="0">
                <a:latin typeface="Arial" panose="020B0604020202020204" pitchFamily="34" charset="0"/>
                <a:cs typeface="Arial" panose="020B0604020202020204" pitchFamily="34" charset="0"/>
              </a:rPr>
              <a:t>) </a:t>
            </a:r>
            <a:r>
              <a:rPr lang="ru-RU" dirty="0" err="1" smtClean="0">
                <a:latin typeface="Arial" panose="020B0604020202020204" pitchFamily="34" charset="0"/>
                <a:cs typeface="Arial" panose="020B0604020202020204" pitchFamily="34" charset="0"/>
              </a:rPr>
              <a:t>are</a:t>
            </a:r>
            <a:r>
              <a:rPr lang="ru-RU" dirty="0" smtClean="0">
                <a:latin typeface="Arial" panose="020B0604020202020204" pitchFamily="34" charset="0"/>
                <a:cs typeface="Arial" panose="020B0604020202020204" pitchFamily="34" charset="0"/>
              </a:rPr>
              <a:t> </a:t>
            </a:r>
            <a:r>
              <a:rPr lang="ru-RU" dirty="0" err="1" smtClean="0">
                <a:latin typeface="Arial" panose="020B0604020202020204" pitchFamily="34" charset="0"/>
                <a:cs typeface="Arial" panose="020B0604020202020204" pitchFamily="34" charset="0"/>
              </a:rPr>
              <a:t>followed</a:t>
            </a:r>
            <a:r>
              <a:rPr lang="ru-RU" dirty="0" smtClean="0">
                <a:latin typeface="Arial" panose="020B0604020202020204" pitchFamily="34" charset="0"/>
                <a:cs typeface="Arial" panose="020B0604020202020204" pitchFamily="34" charset="0"/>
              </a:rPr>
              <a:t> </a:t>
            </a:r>
            <a:r>
              <a:rPr lang="ru-RU" dirty="0" err="1" smtClean="0">
                <a:latin typeface="Arial" panose="020B0604020202020204" pitchFamily="34" charset="0"/>
                <a:cs typeface="Arial" panose="020B0604020202020204" pitchFamily="34" charset="0"/>
              </a:rPr>
              <a:t>by</a:t>
            </a:r>
            <a:r>
              <a:rPr lang="ru-RU" dirty="0" smtClean="0">
                <a:latin typeface="Arial" panose="020B0604020202020204" pitchFamily="34" charset="0"/>
                <a:cs typeface="Arial" panose="020B0604020202020204" pitchFamily="34" charset="0"/>
              </a:rPr>
              <a:t> a </a:t>
            </a:r>
            <a:r>
              <a:rPr lang="ru-RU" dirty="0" err="1" smtClean="0">
                <a:latin typeface="Arial" panose="020B0604020202020204" pitchFamily="34" charset="0"/>
                <a:cs typeface="Arial" panose="020B0604020202020204" pitchFamily="34" charset="0"/>
              </a:rPr>
              <a:t>wave</a:t>
            </a:r>
            <a:r>
              <a:rPr lang="ru-RU" dirty="0" smtClean="0">
                <a:latin typeface="Arial" panose="020B0604020202020204" pitchFamily="34" charset="0"/>
                <a:cs typeface="Arial" panose="020B0604020202020204" pitchFamily="34" charset="0"/>
              </a:rPr>
              <a:t> </a:t>
            </a:r>
            <a:r>
              <a:rPr lang="ru-RU" dirty="0" err="1" smtClean="0">
                <a:latin typeface="Arial" panose="020B0604020202020204" pitchFamily="34" charset="0"/>
                <a:cs typeface="Arial" panose="020B0604020202020204" pitchFamily="34" charset="0"/>
              </a:rPr>
              <a:t>of</a:t>
            </a:r>
            <a:r>
              <a:rPr lang="ru-RU" dirty="0" smtClean="0">
                <a:latin typeface="Arial" panose="020B0604020202020204" pitchFamily="34" charset="0"/>
                <a:cs typeface="Arial" panose="020B0604020202020204" pitchFamily="34" charset="0"/>
              </a:rPr>
              <a:t> "</a:t>
            </a:r>
            <a:r>
              <a:rPr lang="ru-RU" dirty="0" err="1" smtClean="0">
                <a:latin typeface="Arial" panose="020B0604020202020204" pitchFamily="34" charset="0"/>
                <a:cs typeface="Arial" panose="020B0604020202020204" pitchFamily="34" charset="0"/>
              </a:rPr>
              <a:t>rollback</a:t>
            </a:r>
            <a:r>
              <a:rPr lang="ru-RU" dirty="0" smtClean="0">
                <a:latin typeface="Arial" panose="020B0604020202020204" pitchFamily="34" charset="0"/>
                <a:cs typeface="Arial" panose="020B0604020202020204" pitchFamily="34" charset="0"/>
              </a:rPr>
              <a:t>", </a:t>
            </a:r>
            <a:r>
              <a:rPr lang="ru-RU" dirty="0" err="1" smtClean="0">
                <a:latin typeface="Arial" panose="020B0604020202020204" pitchFamily="34" charset="0"/>
                <a:cs typeface="Arial" panose="020B0604020202020204" pitchFamily="34" charset="0"/>
              </a:rPr>
              <a:t>when</a:t>
            </a:r>
            <a:r>
              <a:rPr lang="ru-RU" dirty="0" smtClean="0">
                <a:latin typeface="Arial" panose="020B0604020202020204" pitchFamily="34" charset="0"/>
                <a:cs typeface="Arial" panose="020B0604020202020204" pitchFamily="34" charset="0"/>
              </a:rPr>
              <a:t> </a:t>
            </a:r>
            <a:r>
              <a:rPr lang="ru-RU" dirty="0" err="1" smtClean="0">
                <a:latin typeface="Arial" panose="020B0604020202020204" pitchFamily="34" charset="0"/>
                <a:cs typeface="Arial" panose="020B0604020202020204" pitchFamily="34" charset="0"/>
              </a:rPr>
              <a:t>some</a:t>
            </a:r>
            <a:r>
              <a:rPr lang="ru-RU" dirty="0" smtClean="0">
                <a:latin typeface="Arial" panose="020B0604020202020204" pitchFamily="34" charset="0"/>
                <a:cs typeface="Arial" panose="020B0604020202020204" pitchFamily="34" charset="0"/>
              </a:rPr>
              <a:t> </a:t>
            </a:r>
            <a:r>
              <a:rPr lang="ru-RU" dirty="0" err="1" smtClean="0">
                <a:latin typeface="Arial" panose="020B0604020202020204" pitchFamily="34" charset="0"/>
                <a:cs typeface="Arial" panose="020B0604020202020204" pitchFamily="34" charset="0"/>
              </a:rPr>
              <a:t>states</a:t>
            </a:r>
            <a:r>
              <a:rPr lang="ru-RU" dirty="0" smtClean="0">
                <a:latin typeface="Arial" panose="020B0604020202020204" pitchFamily="34" charset="0"/>
                <a:cs typeface="Arial" panose="020B0604020202020204" pitchFamily="34" charset="0"/>
              </a:rPr>
              <a:t> </a:t>
            </a:r>
            <a:r>
              <a:rPr lang="ru-RU" dirty="0" err="1" smtClean="0">
                <a:latin typeface="Arial" panose="020B0604020202020204" pitchFamily="34" charset="0"/>
                <a:cs typeface="Arial" panose="020B0604020202020204" pitchFamily="34" charset="0"/>
              </a:rPr>
              <a:t>are</a:t>
            </a:r>
            <a:r>
              <a:rPr lang="ru-RU" dirty="0" smtClean="0">
                <a:latin typeface="Arial" panose="020B0604020202020204" pitchFamily="34" charset="0"/>
                <a:cs typeface="Arial" panose="020B0604020202020204" pitchFamily="34" charset="0"/>
              </a:rPr>
              <a:t> </a:t>
            </a:r>
            <a:r>
              <a:rPr lang="ru-RU" dirty="0" err="1" smtClean="0">
                <a:latin typeface="Arial" panose="020B0604020202020204" pitchFamily="34" charset="0"/>
                <a:cs typeface="Arial" panose="020B0604020202020204" pitchFamily="34" charset="0"/>
              </a:rPr>
              <a:t>unable</a:t>
            </a:r>
            <a:r>
              <a:rPr lang="ru-RU" dirty="0" smtClean="0">
                <a:latin typeface="Arial" panose="020B0604020202020204" pitchFamily="34" charset="0"/>
                <a:cs typeface="Arial" panose="020B0604020202020204" pitchFamily="34" charset="0"/>
              </a:rPr>
              <a:t> </a:t>
            </a:r>
            <a:r>
              <a:rPr lang="ru-RU" dirty="0" err="1" smtClean="0">
                <a:latin typeface="Arial" panose="020B0604020202020204" pitchFamily="34" charset="0"/>
                <a:cs typeface="Arial" panose="020B0604020202020204" pitchFamily="34" charset="0"/>
              </a:rPr>
              <a:t>to</a:t>
            </a:r>
            <a:r>
              <a:rPr lang="ru-RU" dirty="0" smtClean="0">
                <a:latin typeface="Arial" panose="020B0604020202020204" pitchFamily="34" charset="0"/>
                <a:cs typeface="Arial" panose="020B0604020202020204" pitchFamily="34" charset="0"/>
              </a:rPr>
              <a:t> </a:t>
            </a:r>
            <a:r>
              <a:rPr lang="ru-RU" dirty="0" err="1" smtClean="0">
                <a:latin typeface="Arial" panose="020B0604020202020204" pitchFamily="34" charset="0"/>
                <a:cs typeface="Arial" panose="020B0604020202020204" pitchFamily="34" charset="0"/>
              </a:rPr>
              <a:t>stay</a:t>
            </a:r>
            <a:r>
              <a:rPr lang="ru-RU" dirty="0" smtClean="0">
                <a:latin typeface="Arial" panose="020B0604020202020204" pitchFamily="34" charset="0"/>
                <a:cs typeface="Arial" panose="020B0604020202020204" pitchFamily="34" charset="0"/>
              </a:rPr>
              <a:t> </a:t>
            </a:r>
            <a:r>
              <a:rPr lang="ru-RU" dirty="0" err="1" smtClean="0">
                <a:latin typeface="Arial" panose="020B0604020202020204" pitchFamily="34" charset="0"/>
                <a:cs typeface="Arial" panose="020B0604020202020204" pitchFamily="34" charset="0"/>
              </a:rPr>
              <a:t>in</a:t>
            </a:r>
            <a:r>
              <a:rPr lang="ru-RU" dirty="0" smtClean="0">
                <a:latin typeface="Arial" panose="020B0604020202020204" pitchFamily="34" charset="0"/>
                <a:cs typeface="Arial" panose="020B0604020202020204" pitchFamily="34" charset="0"/>
              </a:rPr>
              <a:t> </a:t>
            </a:r>
            <a:r>
              <a:rPr lang="ru-RU" dirty="0" err="1" smtClean="0">
                <a:latin typeface="Arial" panose="020B0604020202020204" pitchFamily="34" charset="0"/>
                <a:cs typeface="Arial" panose="020B0604020202020204" pitchFamily="34" charset="0"/>
              </a:rPr>
              <a:t>line</a:t>
            </a:r>
            <a:r>
              <a:rPr lang="ru-RU" dirty="0" smtClean="0">
                <a:latin typeface="Arial" panose="020B0604020202020204" pitchFamily="34" charset="0"/>
                <a:cs typeface="Arial" panose="020B0604020202020204" pitchFamily="34" charset="0"/>
              </a:rPr>
              <a:t> </a:t>
            </a:r>
            <a:r>
              <a:rPr lang="ru-RU" dirty="0" err="1" smtClean="0">
                <a:latin typeface="Arial" panose="020B0604020202020204" pitchFamily="34" charset="0"/>
                <a:cs typeface="Arial" panose="020B0604020202020204" pitchFamily="34" charset="0"/>
              </a:rPr>
              <a:t>with</a:t>
            </a:r>
            <a:r>
              <a:rPr lang="ru-RU" dirty="0" smtClean="0">
                <a:latin typeface="Arial" panose="020B0604020202020204" pitchFamily="34" charset="0"/>
                <a:cs typeface="Arial" panose="020B0604020202020204" pitchFamily="34" charset="0"/>
              </a:rPr>
              <a:t> </a:t>
            </a:r>
            <a:r>
              <a:rPr lang="ru-RU" dirty="0" err="1" smtClean="0">
                <a:latin typeface="Arial" panose="020B0604020202020204" pitchFamily="34" charset="0"/>
                <a:cs typeface="Arial" panose="020B0604020202020204" pitchFamily="34" charset="0"/>
              </a:rPr>
              <a:t>democracy</a:t>
            </a:r>
            <a:r>
              <a:rPr lang="ru-RU" dirty="0" smtClean="0">
                <a:latin typeface="Arial" panose="020B0604020202020204" pitchFamily="34" charset="0"/>
                <a:cs typeface="Arial" panose="020B0604020202020204" pitchFamily="34" charset="0"/>
              </a:rPr>
              <a:t> </a:t>
            </a:r>
            <a:r>
              <a:rPr lang="ru-RU" dirty="0" err="1" smtClean="0">
                <a:latin typeface="Arial" panose="020B0604020202020204" pitchFamily="34" charset="0"/>
                <a:cs typeface="Arial" panose="020B0604020202020204" pitchFamily="34" charset="0"/>
              </a:rPr>
              <a:t>and</a:t>
            </a:r>
            <a:r>
              <a:rPr lang="ru-RU" dirty="0" smtClean="0">
                <a:latin typeface="Arial" panose="020B0604020202020204" pitchFamily="34" charset="0"/>
                <a:cs typeface="Arial" panose="020B0604020202020204" pitchFamily="34" charset="0"/>
              </a:rPr>
              <a:t> </a:t>
            </a:r>
            <a:r>
              <a:rPr lang="ru-RU" dirty="0" err="1" smtClean="0">
                <a:latin typeface="Arial" panose="020B0604020202020204" pitchFamily="34" charset="0"/>
                <a:cs typeface="Arial" panose="020B0604020202020204" pitchFamily="34" charset="0"/>
              </a:rPr>
              <a:t>return</a:t>
            </a:r>
            <a:r>
              <a:rPr lang="ru-RU" dirty="0" smtClean="0">
                <a:latin typeface="Arial" panose="020B0604020202020204" pitchFamily="34" charset="0"/>
                <a:cs typeface="Arial" panose="020B0604020202020204" pitchFamily="34" charset="0"/>
              </a:rPr>
              <a:t> </a:t>
            </a:r>
            <a:r>
              <a:rPr lang="ru-RU" dirty="0" err="1" smtClean="0">
                <a:latin typeface="Arial" panose="020B0604020202020204" pitchFamily="34" charset="0"/>
                <a:cs typeface="Arial" panose="020B0604020202020204" pitchFamily="34" charset="0"/>
              </a:rPr>
              <a:t>to</a:t>
            </a:r>
            <a:r>
              <a:rPr lang="ru-RU" dirty="0" smtClean="0">
                <a:latin typeface="Arial" panose="020B0604020202020204" pitchFamily="34" charset="0"/>
                <a:cs typeface="Arial" panose="020B0604020202020204" pitchFamily="34" charset="0"/>
              </a:rPr>
              <a:t> </a:t>
            </a:r>
            <a:r>
              <a:rPr lang="ru-RU" dirty="0" err="1" smtClean="0">
                <a:latin typeface="Arial" panose="020B0604020202020204" pitchFamily="34" charset="0"/>
                <a:cs typeface="Arial" panose="020B0604020202020204" pitchFamily="34" charset="0"/>
              </a:rPr>
              <a:t>authoritarian</a:t>
            </a:r>
            <a:r>
              <a:rPr lang="ru-RU" dirty="0" smtClean="0">
                <a:latin typeface="Arial" panose="020B0604020202020204" pitchFamily="34" charset="0"/>
                <a:cs typeface="Arial" panose="020B0604020202020204" pitchFamily="34" charset="0"/>
              </a:rPr>
              <a:t> </a:t>
            </a:r>
            <a:r>
              <a:rPr lang="ru-RU" dirty="0" err="1" smtClean="0">
                <a:latin typeface="Arial" panose="020B0604020202020204" pitchFamily="34" charset="0"/>
                <a:cs typeface="Arial" panose="020B0604020202020204" pitchFamily="34" charset="0"/>
              </a:rPr>
              <a:t>methods</a:t>
            </a:r>
            <a:r>
              <a:rPr lang="ru-RU" dirty="0" smtClean="0">
                <a:latin typeface="Arial" panose="020B0604020202020204" pitchFamily="34" charset="0"/>
                <a:cs typeface="Arial" panose="020B0604020202020204" pitchFamily="34" charset="0"/>
              </a:rPr>
              <a:t> </a:t>
            </a:r>
            <a:r>
              <a:rPr lang="ru-RU" dirty="0" err="1" smtClean="0">
                <a:latin typeface="Arial" panose="020B0604020202020204" pitchFamily="34" charset="0"/>
                <a:cs typeface="Arial" panose="020B0604020202020204" pitchFamily="34" charset="0"/>
              </a:rPr>
              <a:t>of</a:t>
            </a:r>
            <a:r>
              <a:rPr lang="ru-RU" dirty="0" smtClean="0">
                <a:latin typeface="Arial" panose="020B0604020202020204" pitchFamily="34" charset="0"/>
                <a:cs typeface="Arial" panose="020B0604020202020204" pitchFamily="34" charset="0"/>
              </a:rPr>
              <a:t> </a:t>
            </a:r>
            <a:r>
              <a:rPr lang="ru-RU" dirty="0" err="1" smtClean="0">
                <a:latin typeface="Arial" panose="020B0604020202020204" pitchFamily="34" charset="0"/>
                <a:cs typeface="Arial" panose="020B0604020202020204" pitchFamily="34" charset="0"/>
              </a:rPr>
              <a:t>government</a:t>
            </a:r>
            <a:r>
              <a:rPr lang="ru-RU" dirty="0" smtClean="0">
                <a:latin typeface="Arial" panose="020B0604020202020204" pitchFamily="34" charset="0"/>
                <a:cs typeface="Arial" panose="020B0604020202020204" pitchFamily="34" charset="0"/>
              </a:rPr>
              <a:t>.</a:t>
            </a:r>
          </a:p>
          <a:p>
            <a:endParaRPr lang="ru-RU" dirty="0" smtClean="0">
              <a:latin typeface="Arial" panose="020B0604020202020204" pitchFamily="34" charset="0"/>
              <a:cs typeface="Arial" panose="020B0604020202020204" pitchFamily="34" charset="0"/>
            </a:endParaRPr>
          </a:p>
          <a:p>
            <a:r>
              <a:rPr lang="ru-RU" dirty="0" err="1" smtClean="0">
                <a:latin typeface="Arial" panose="020B0604020202020204" pitchFamily="34" charset="0"/>
                <a:cs typeface="Arial" panose="020B0604020202020204" pitchFamily="34" charset="0"/>
              </a:rPr>
              <a:t>The</a:t>
            </a:r>
            <a:r>
              <a:rPr lang="ru-RU" dirty="0" smtClean="0">
                <a:latin typeface="Arial" panose="020B0604020202020204" pitchFamily="34" charset="0"/>
                <a:cs typeface="Arial" panose="020B0604020202020204" pitchFamily="34" charset="0"/>
              </a:rPr>
              <a:t> </a:t>
            </a:r>
            <a:r>
              <a:rPr lang="ru-RU" dirty="0" err="1" smtClean="0">
                <a:latin typeface="Arial" panose="020B0604020202020204" pitchFamily="34" charset="0"/>
                <a:cs typeface="Arial" panose="020B0604020202020204" pitchFamily="34" charset="0"/>
              </a:rPr>
              <a:t>first</a:t>
            </a:r>
            <a:r>
              <a:rPr lang="ru-RU" dirty="0" smtClean="0">
                <a:latin typeface="Arial" panose="020B0604020202020204" pitchFamily="34" charset="0"/>
                <a:cs typeface="Arial" panose="020B0604020202020204" pitchFamily="34" charset="0"/>
              </a:rPr>
              <a:t> </a:t>
            </a:r>
            <a:r>
              <a:rPr lang="ru-RU" dirty="0" err="1" smtClean="0">
                <a:latin typeface="Arial" panose="020B0604020202020204" pitchFamily="34" charset="0"/>
                <a:cs typeface="Arial" panose="020B0604020202020204" pitchFamily="34" charset="0"/>
              </a:rPr>
              <a:t>wave</a:t>
            </a:r>
            <a:r>
              <a:rPr lang="ru-RU" dirty="0" smtClean="0">
                <a:latin typeface="Arial" panose="020B0604020202020204" pitchFamily="34" charset="0"/>
                <a:cs typeface="Arial" panose="020B0604020202020204" pitchFamily="34" charset="0"/>
              </a:rPr>
              <a:t> </a:t>
            </a:r>
            <a:r>
              <a:rPr lang="ru-RU" dirty="0" err="1" smtClean="0">
                <a:latin typeface="Arial" panose="020B0604020202020204" pitchFamily="34" charset="0"/>
                <a:cs typeface="Arial" panose="020B0604020202020204" pitchFamily="34" charset="0"/>
              </a:rPr>
              <a:t>of</a:t>
            </a:r>
            <a:r>
              <a:rPr lang="ru-RU" dirty="0" smtClean="0">
                <a:latin typeface="Arial" panose="020B0604020202020204" pitchFamily="34" charset="0"/>
                <a:cs typeface="Arial" panose="020B0604020202020204" pitchFamily="34" charset="0"/>
              </a:rPr>
              <a:t> </a:t>
            </a:r>
            <a:r>
              <a:rPr lang="ru-RU" dirty="0" err="1" smtClean="0">
                <a:latin typeface="Arial" panose="020B0604020202020204" pitchFamily="34" charset="0"/>
                <a:cs typeface="Arial" panose="020B0604020202020204" pitchFamily="34" charset="0"/>
              </a:rPr>
              <a:t>democratization</a:t>
            </a:r>
            <a:r>
              <a:rPr lang="ru-RU" dirty="0" smtClean="0">
                <a:latin typeface="Arial" panose="020B0604020202020204" pitchFamily="34" charset="0"/>
                <a:cs typeface="Arial" panose="020B0604020202020204" pitchFamily="34" charset="0"/>
              </a:rPr>
              <a:t>, </a:t>
            </a:r>
            <a:r>
              <a:rPr lang="ru-RU" dirty="0" err="1" smtClean="0">
                <a:latin typeface="Arial" panose="020B0604020202020204" pitchFamily="34" charset="0"/>
                <a:cs typeface="Arial" panose="020B0604020202020204" pitchFamily="34" charset="0"/>
              </a:rPr>
              <a:t>according</a:t>
            </a:r>
            <a:r>
              <a:rPr lang="ru-RU" dirty="0" smtClean="0">
                <a:latin typeface="Arial" panose="020B0604020202020204" pitchFamily="34" charset="0"/>
                <a:cs typeface="Arial" panose="020B0604020202020204" pitchFamily="34" charset="0"/>
              </a:rPr>
              <a:t> </a:t>
            </a:r>
            <a:r>
              <a:rPr lang="ru-RU" dirty="0" err="1" smtClean="0">
                <a:latin typeface="Arial" panose="020B0604020202020204" pitchFamily="34" charset="0"/>
                <a:cs typeface="Arial" panose="020B0604020202020204" pitchFamily="34" charset="0"/>
              </a:rPr>
              <a:t>to</a:t>
            </a:r>
            <a:r>
              <a:rPr lang="ru-RU" dirty="0" smtClean="0">
                <a:latin typeface="Arial" panose="020B0604020202020204" pitchFamily="34" charset="0"/>
                <a:cs typeface="Arial" panose="020B0604020202020204" pitchFamily="34" charset="0"/>
              </a:rPr>
              <a:t> S. </a:t>
            </a:r>
            <a:r>
              <a:rPr lang="ru-RU" dirty="0" err="1" smtClean="0">
                <a:latin typeface="Arial" panose="020B0604020202020204" pitchFamily="34" charset="0"/>
                <a:cs typeface="Arial" panose="020B0604020202020204" pitchFamily="34" charset="0"/>
              </a:rPr>
              <a:t>Huntington</a:t>
            </a:r>
            <a:r>
              <a:rPr lang="ru-RU" dirty="0" smtClean="0">
                <a:latin typeface="Arial" panose="020B0604020202020204" pitchFamily="34" charset="0"/>
                <a:cs typeface="Arial" panose="020B0604020202020204" pitchFamily="34" charset="0"/>
              </a:rPr>
              <a:t>, </a:t>
            </a:r>
            <a:r>
              <a:rPr lang="ru-RU" dirty="0" err="1" smtClean="0">
                <a:latin typeface="Arial" panose="020B0604020202020204" pitchFamily="34" charset="0"/>
                <a:cs typeface="Arial" panose="020B0604020202020204" pitchFamily="34" charset="0"/>
              </a:rPr>
              <a:t>is</a:t>
            </a:r>
            <a:r>
              <a:rPr lang="ru-RU" dirty="0" smtClean="0">
                <a:latin typeface="Arial" panose="020B0604020202020204" pitchFamily="34" charset="0"/>
                <a:cs typeface="Arial" panose="020B0604020202020204" pitchFamily="34" charset="0"/>
              </a:rPr>
              <a:t> </a:t>
            </a:r>
            <a:r>
              <a:rPr lang="ru-RU" dirty="0" err="1" smtClean="0">
                <a:latin typeface="Arial" panose="020B0604020202020204" pitchFamily="34" charset="0"/>
                <a:cs typeface="Arial" panose="020B0604020202020204" pitchFamily="34" charset="0"/>
              </a:rPr>
              <a:t>the</a:t>
            </a:r>
            <a:r>
              <a:rPr lang="ru-RU" dirty="0" smtClean="0">
                <a:latin typeface="Arial" panose="020B0604020202020204" pitchFamily="34" charset="0"/>
                <a:cs typeface="Arial" panose="020B0604020202020204" pitchFamily="34" charset="0"/>
              </a:rPr>
              <a:t> </a:t>
            </a:r>
            <a:r>
              <a:rPr lang="ru-RU" dirty="0" err="1" smtClean="0">
                <a:latin typeface="Arial" panose="020B0604020202020204" pitchFamily="34" charset="0"/>
                <a:cs typeface="Arial" panose="020B0604020202020204" pitchFamily="34" charset="0"/>
              </a:rPr>
              <a:t>longest</a:t>
            </a:r>
            <a:r>
              <a:rPr lang="ru-RU" dirty="0" smtClean="0">
                <a:latin typeface="Arial" panose="020B0604020202020204" pitchFamily="34" charset="0"/>
                <a:cs typeface="Arial" panose="020B0604020202020204" pitchFamily="34" charset="0"/>
              </a:rPr>
              <a:t>. </a:t>
            </a:r>
            <a:r>
              <a:rPr lang="ru-RU" dirty="0" err="1" smtClean="0">
                <a:latin typeface="Arial" panose="020B0604020202020204" pitchFamily="34" charset="0"/>
                <a:cs typeface="Arial" panose="020B0604020202020204" pitchFamily="34" charset="0"/>
              </a:rPr>
              <a:t>It</a:t>
            </a:r>
            <a:r>
              <a:rPr lang="ru-RU" dirty="0" smtClean="0">
                <a:latin typeface="Arial" panose="020B0604020202020204" pitchFamily="34" charset="0"/>
                <a:cs typeface="Arial" panose="020B0604020202020204" pitchFamily="34" charset="0"/>
              </a:rPr>
              <a:t> </a:t>
            </a:r>
            <a:r>
              <a:rPr lang="ru-RU" dirty="0" err="1" smtClean="0">
                <a:latin typeface="Arial" panose="020B0604020202020204" pitchFamily="34" charset="0"/>
                <a:cs typeface="Arial" panose="020B0604020202020204" pitchFamily="34" charset="0"/>
              </a:rPr>
              <a:t>has</a:t>
            </a:r>
            <a:r>
              <a:rPr lang="ru-RU" dirty="0" smtClean="0">
                <a:latin typeface="Arial" panose="020B0604020202020204" pitchFamily="34" charset="0"/>
                <a:cs typeface="Arial" panose="020B0604020202020204" pitchFamily="34" charset="0"/>
              </a:rPr>
              <a:t> </a:t>
            </a:r>
            <a:r>
              <a:rPr lang="ru-RU" dirty="0" err="1" smtClean="0">
                <a:latin typeface="Arial" panose="020B0604020202020204" pitchFamily="34" charset="0"/>
                <a:cs typeface="Arial" panose="020B0604020202020204" pitchFamily="34" charset="0"/>
              </a:rPr>
              <a:t>been</a:t>
            </a:r>
            <a:r>
              <a:rPr lang="ru-RU" dirty="0" smtClean="0">
                <a:latin typeface="Arial" panose="020B0604020202020204" pitchFamily="34" charset="0"/>
                <a:cs typeface="Arial" panose="020B0604020202020204" pitchFamily="34" charset="0"/>
              </a:rPr>
              <a:t> </a:t>
            </a:r>
            <a:r>
              <a:rPr lang="ru-RU" dirty="0" err="1" smtClean="0">
                <a:latin typeface="Arial" panose="020B0604020202020204" pitchFamily="34" charset="0"/>
                <a:cs typeface="Arial" panose="020B0604020202020204" pitchFamily="34" charset="0"/>
              </a:rPr>
              <a:t>going</a:t>
            </a:r>
            <a:r>
              <a:rPr lang="ru-RU" dirty="0" smtClean="0">
                <a:latin typeface="Arial" panose="020B0604020202020204" pitchFamily="34" charset="0"/>
                <a:cs typeface="Arial" panose="020B0604020202020204" pitchFamily="34" charset="0"/>
              </a:rPr>
              <a:t> </a:t>
            </a:r>
            <a:r>
              <a:rPr lang="ru-RU" dirty="0" err="1" smtClean="0">
                <a:latin typeface="Arial" panose="020B0604020202020204" pitchFamily="34" charset="0"/>
                <a:cs typeface="Arial" panose="020B0604020202020204" pitchFamily="34" charset="0"/>
              </a:rPr>
              <a:t>on</a:t>
            </a:r>
            <a:r>
              <a:rPr lang="ru-RU" dirty="0" smtClean="0">
                <a:latin typeface="Arial" panose="020B0604020202020204" pitchFamily="34" charset="0"/>
                <a:cs typeface="Arial" panose="020B0604020202020204" pitchFamily="34" charset="0"/>
              </a:rPr>
              <a:t> </a:t>
            </a:r>
            <a:r>
              <a:rPr lang="ru-RU" dirty="0" err="1" smtClean="0">
                <a:latin typeface="Arial" panose="020B0604020202020204" pitchFamily="34" charset="0"/>
                <a:cs typeface="Arial" panose="020B0604020202020204" pitchFamily="34" charset="0"/>
              </a:rPr>
              <a:t>for</a:t>
            </a:r>
            <a:r>
              <a:rPr lang="ru-RU" dirty="0" smtClean="0">
                <a:latin typeface="Arial" panose="020B0604020202020204" pitchFamily="34" charset="0"/>
                <a:cs typeface="Arial" panose="020B0604020202020204" pitchFamily="34" charset="0"/>
              </a:rPr>
              <a:t> a </a:t>
            </a:r>
            <a:r>
              <a:rPr lang="ru-RU" dirty="0" err="1" smtClean="0">
                <a:latin typeface="Arial" panose="020B0604020202020204" pitchFamily="34" charset="0"/>
                <a:cs typeface="Arial" panose="020B0604020202020204" pitchFamily="34" charset="0"/>
              </a:rPr>
              <a:t>century</a:t>
            </a:r>
            <a:r>
              <a:rPr lang="ru-RU" dirty="0" smtClean="0">
                <a:latin typeface="Arial" panose="020B0604020202020204" pitchFamily="34" charset="0"/>
                <a:cs typeface="Arial" panose="020B0604020202020204" pitchFamily="34" charset="0"/>
              </a:rPr>
              <a:t> — </a:t>
            </a:r>
            <a:r>
              <a:rPr lang="ru-RU" dirty="0" err="1" smtClean="0">
                <a:latin typeface="Arial" panose="020B0604020202020204" pitchFamily="34" charset="0"/>
                <a:cs typeface="Arial" panose="020B0604020202020204" pitchFamily="34" charset="0"/>
              </a:rPr>
              <a:t>from</a:t>
            </a:r>
            <a:r>
              <a:rPr lang="ru-RU" dirty="0" smtClean="0">
                <a:latin typeface="Arial" panose="020B0604020202020204" pitchFamily="34" charset="0"/>
                <a:cs typeface="Arial" panose="020B0604020202020204" pitchFamily="34" charset="0"/>
              </a:rPr>
              <a:t> 1820 </a:t>
            </a:r>
            <a:r>
              <a:rPr lang="ru-RU" dirty="0" err="1" smtClean="0">
                <a:latin typeface="Arial" panose="020B0604020202020204" pitchFamily="34" charset="0"/>
                <a:cs typeface="Arial" panose="020B0604020202020204" pitchFamily="34" charset="0"/>
              </a:rPr>
              <a:t>to</a:t>
            </a:r>
            <a:r>
              <a:rPr lang="ru-RU" dirty="0" smtClean="0">
                <a:latin typeface="Arial" panose="020B0604020202020204" pitchFamily="34" charset="0"/>
                <a:cs typeface="Arial" panose="020B0604020202020204" pitchFamily="34" charset="0"/>
              </a:rPr>
              <a:t> 1920. </a:t>
            </a:r>
            <a:r>
              <a:rPr lang="ru-RU" dirty="0" err="1" smtClean="0">
                <a:latin typeface="Arial" panose="020B0604020202020204" pitchFamily="34" charset="0"/>
                <a:cs typeface="Arial" panose="020B0604020202020204" pitchFamily="34" charset="0"/>
              </a:rPr>
              <a:t>During</a:t>
            </a:r>
            <a:r>
              <a:rPr lang="ru-RU" dirty="0" smtClean="0">
                <a:latin typeface="Arial" panose="020B0604020202020204" pitchFamily="34" charset="0"/>
                <a:cs typeface="Arial" panose="020B0604020202020204" pitchFamily="34" charset="0"/>
              </a:rPr>
              <a:t> </a:t>
            </a:r>
            <a:r>
              <a:rPr lang="ru-RU" dirty="0" err="1" smtClean="0">
                <a:latin typeface="Arial" panose="020B0604020202020204" pitchFamily="34" charset="0"/>
                <a:cs typeface="Arial" panose="020B0604020202020204" pitchFamily="34" charset="0"/>
              </a:rPr>
              <a:t>this</a:t>
            </a:r>
            <a:r>
              <a:rPr lang="ru-RU" dirty="0" smtClean="0">
                <a:latin typeface="Arial" panose="020B0604020202020204" pitchFamily="34" charset="0"/>
                <a:cs typeface="Arial" panose="020B0604020202020204" pitchFamily="34" charset="0"/>
              </a:rPr>
              <a:t> </a:t>
            </a:r>
            <a:r>
              <a:rPr lang="ru-RU" dirty="0" err="1" smtClean="0">
                <a:latin typeface="Arial" panose="020B0604020202020204" pitchFamily="34" charset="0"/>
                <a:cs typeface="Arial" panose="020B0604020202020204" pitchFamily="34" charset="0"/>
              </a:rPr>
              <a:t>wave</a:t>
            </a:r>
            <a:r>
              <a:rPr lang="ru-RU" dirty="0" smtClean="0">
                <a:latin typeface="Arial" panose="020B0604020202020204" pitchFamily="34" charset="0"/>
                <a:cs typeface="Arial" panose="020B0604020202020204" pitchFamily="34" charset="0"/>
              </a:rPr>
              <a:t>, 29 </a:t>
            </a:r>
            <a:r>
              <a:rPr lang="ru-RU" dirty="0" err="1" smtClean="0">
                <a:latin typeface="Arial" panose="020B0604020202020204" pitchFamily="34" charset="0"/>
                <a:cs typeface="Arial" panose="020B0604020202020204" pitchFamily="34" charset="0"/>
              </a:rPr>
              <a:t>democratic</a:t>
            </a:r>
            <a:r>
              <a:rPr lang="ru-RU" dirty="0" smtClean="0">
                <a:latin typeface="Arial" panose="020B0604020202020204" pitchFamily="34" charset="0"/>
                <a:cs typeface="Arial" panose="020B0604020202020204" pitchFamily="34" charset="0"/>
              </a:rPr>
              <a:t> </a:t>
            </a:r>
            <a:r>
              <a:rPr lang="ru-RU" dirty="0" err="1" smtClean="0">
                <a:latin typeface="Arial" panose="020B0604020202020204" pitchFamily="34" charset="0"/>
                <a:cs typeface="Arial" panose="020B0604020202020204" pitchFamily="34" charset="0"/>
              </a:rPr>
              <a:t>States</a:t>
            </a:r>
            <a:r>
              <a:rPr lang="ru-RU" dirty="0" smtClean="0">
                <a:latin typeface="Arial" panose="020B0604020202020204" pitchFamily="34" charset="0"/>
                <a:cs typeface="Arial" panose="020B0604020202020204" pitchFamily="34" charset="0"/>
              </a:rPr>
              <a:t> </a:t>
            </a:r>
            <a:r>
              <a:rPr lang="ru-RU" dirty="0" err="1" smtClean="0">
                <a:latin typeface="Arial" panose="020B0604020202020204" pitchFamily="34" charset="0"/>
                <a:cs typeface="Arial" panose="020B0604020202020204" pitchFamily="34" charset="0"/>
              </a:rPr>
              <a:t>were</a:t>
            </a:r>
            <a:r>
              <a:rPr lang="ru-RU" dirty="0" smtClean="0">
                <a:latin typeface="Arial" panose="020B0604020202020204" pitchFamily="34" charset="0"/>
                <a:cs typeface="Arial" panose="020B0604020202020204" pitchFamily="34" charset="0"/>
              </a:rPr>
              <a:t> </a:t>
            </a:r>
            <a:r>
              <a:rPr lang="ru-RU" dirty="0" err="1" smtClean="0">
                <a:latin typeface="Arial" panose="020B0604020202020204" pitchFamily="34" charset="0"/>
                <a:cs typeface="Arial" panose="020B0604020202020204" pitchFamily="34" charset="0"/>
              </a:rPr>
              <a:t>formed</a:t>
            </a:r>
            <a:r>
              <a:rPr lang="ru-RU" dirty="0" smtClean="0">
                <a:latin typeface="Arial" panose="020B0604020202020204" pitchFamily="34" charset="0"/>
                <a:cs typeface="Arial" panose="020B0604020202020204" pitchFamily="34" charset="0"/>
              </a:rPr>
              <a:t>, </a:t>
            </a:r>
            <a:r>
              <a:rPr lang="ru-RU" dirty="0" err="1" smtClean="0">
                <a:latin typeface="Arial" panose="020B0604020202020204" pitchFamily="34" charset="0"/>
                <a:cs typeface="Arial" panose="020B0604020202020204" pitchFamily="34" charset="0"/>
              </a:rPr>
              <a:t>in</a:t>
            </a:r>
            <a:r>
              <a:rPr lang="ru-RU" dirty="0" smtClean="0">
                <a:latin typeface="Arial" panose="020B0604020202020204" pitchFamily="34" charset="0"/>
                <a:cs typeface="Arial" panose="020B0604020202020204" pitchFamily="34" charset="0"/>
              </a:rPr>
              <a:t> </a:t>
            </a:r>
            <a:r>
              <a:rPr lang="ru-RU" dirty="0" err="1" smtClean="0">
                <a:latin typeface="Arial" panose="020B0604020202020204" pitchFamily="34" charset="0"/>
                <a:cs typeface="Arial" panose="020B0604020202020204" pitchFamily="34" charset="0"/>
              </a:rPr>
              <a:t>which</a:t>
            </a:r>
            <a:r>
              <a:rPr lang="ru-RU" dirty="0" smtClean="0">
                <a:latin typeface="Arial" panose="020B0604020202020204" pitchFamily="34" charset="0"/>
                <a:cs typeface="Arial" panose="020B0604020202020204" pitchFamily="34" charset="0"/>
              </a:rPr>
              <a:t>, </a:t>
            </a:r>
            <a:r>
              <a:rPr lang="ru-RU" dirty="0" err="1" smtClean="0">
                <a:latin typeface="Arial" panose="020B0604020202020204" pitchFamily="34" charset="0"/>
                <a:cs typeface="Arial" panose="020B0604020202020204" pitchFamily="34" charset="0"/>
              </a:rPr>
              <a:t>in</a:t>
            </a:r>
            <a:r>
              <a:rPr lang="ru-RU" dirty="0" smtClean="0">
                <a:latin typeface="Arial" panose="020B0604020202020204" pitchFamily="34" charset="0"/>
                <a:cs typeface="Arial" panose="020B0604020202020204" pitchFamily="34" charset="0"/>
              </a:rPr>
              <a:t> </a:t>
            </a:r>
            <a:r>
              <a:rPr lang="ru-RU" dirty="0" err="1" smtClean="0">
                <a:latin typeface="Arial" panose="020B0604020202020204" pitchFamily="34" charset="0"/>
                <a:cs typeface="Arial" panose="020B0604020202020204" pitchFamily="34" charset="0"/>
              </a:rPr>
              <a:t>particular</a:t>
            </a:r>
            <a:r>
              <a:rPr lang="ru-RU" dirty="0" smtClean="0">
                <a:latin typeface="Arial" panose="020B0604020202020204" pitchFamily="34" charset="0"/>
                <a:cs typeface="Arial" panose="020B0604020202020204" pitchFamily="34" charset="0"/>
              </a:rPr>
              <a:t>, </a:t>
            </a:r>
            <a:r>
              <a:rPr lang="ru-RU" dirty="0" err="1" smtClean="0">
                <a:latin typeface="Arial" panose="020B0604020202020204" pitchFamily="34" charset="0"/>
                <a:cs typeface="Arial" panose="020B0604020202020204" pitchFamily="34" charset="0"/>
              </a:rPr>
              <a:t>the</a:t>
            </a:r>
            <a:r>
              <a:rPr lang="ru-RU" dirty="0" smtClean="0">
                <a:latin typeface="Arial" panose="020B0604020202020204" pitchFamily="34" charset="0"/>
                <a:cs typeface="Arial" panose="020B0604020202020204" pitchFamily="34" charset="0"/>
              </a:rPr>
              <a:t> </a:t>
            </a:r>
            <a:r>
              <a:rPr lang="ru-RU" dirty="0" err="1" smtClean="0">
                <a:latin typeface="Arial" panose="020B0604020202020204" pitchFamily="34" charset="0"/>
                <a:cs typeface="Arial" panose="020B0604020202020204" pitchFamily="34" charset="0"/>
              </a:rPr>
              <a:t>right</a:t>
            </a:r>
            <a:r>
              <a:rPr lang="ru-RU" dirty="0" smtClean="0">
                <a:latin typeface="Arial" panose="020B0604020202020204" pitchFamily="34" charset="0"/>
                <a:cs typeface="Arial" panose="020B0604020202020204" pitchFamily="34" charset="0"/>
              </a:rPr>
              <a:t> </a:t>
            </a:r>
            <a:r>
              <a:rPr lang="ru-RU" dirty="0" err="1" smtClean="0">
                <a:latin typeface="Arial" panose="020B0604020202020204" pitchFamily="34" charset="0"/>
                <a:cs typeface="Arial" panose="020B0604020202020204" pitchFamily="34" charset="0"/>
              </a:rPr>
              <a:t>to</a:t>
            </a:r>
            <a:r>
              <a:rPr lang="ru-RU" dirty="0" smtClean="0">
                <a:latin typeface="Arial" panose="020B0604020202020204" pitchFamily="34" charset="0"/>
                <a:cs typeface="Arial" panose="020B0604020202020204" pitchFamily="34" charset="0"/>
              </a:rPr>
              <a:t> </a:t>
            </a:r>
            <a:r>
              <a:rPr lang="ru-RU" dirty="0" err="1" smtClean="0">
                <a:latin typeface="Arial" panose="020B0604020202020204" pitchFamily="34" charset="0"/>
                <a:cs typeface="Arial" panose="020B0604020202020204" pitchFamily="34" charset="0"/>
              </a:rPr>
              <a:t>vote</a:t>
            </a:r>
            <a:r>
              <a:rPr lang="ru-RU" dirty="0" smtClean="0">
                <a:latin typeface="Arial" panose="020B0604020202020204" pitchFamily="34" charset="0"/>
                <a:cs typeface="Arial" panose="020B0604020202020204" pitchFamily="34" charset="0"/>
              </a:rPr>
              <a:t> </a:t>
            </a:r>
            <a:r>
              <a:rPr lang="ru-RU" dirty="0" err="1" smtClean="0">
                <a:latin typeface="Arial" panose="020B0604020202020204" pitchFamily="34" charset="0"/>
                <a:cs typeface="Arial" panose="020B0604020202020204" pitchFamily="34" charset="0"/>
              </a:rPr>
              <a:t>became</a:t>
            </a:r>
            <a:r>
              <a:rPr lang="ru-RU" dirty="0" smtClean="0">
                <a:latin typeface="Arial" panose="020B0604020202020204" pitchFamily="34" charset="0"/>
                <a:cs typeface="Arial" panose="020B0604020202020204" pitchFamily="34" charset="0"/>
              </a:rPr>
              <a:t> </a:t>
            </a:r>
            <a:r>
              <a:rPr lang="ru-RU" dirty="0" err="1" smtClean="0">
                <a:latin typeface="Arial" panose="020B0604020202020204" pitchFamily="34" charset="0"/>
                <a:cs typeface="Arial" panose="020B0604020202020204" pitchFamily="34" charset="0"/>
              </a:rPr>
              <a:t>more</a:t>
            </a:r>
            <a:r>
              <a:rPr lang="ru-RU" dirty="0" smtClean="0">
                <a:latin typeface="Arial" panose="020B0604020202020204" pitchFamily="34" charset="0"/>
                <a:cs typeface="Arial" panose="020B0604020202020204" pitchFamily="34" charset="0"/>
              </a:rPr>
              <a:t> </a:t>
            </a:r>
            <a:r>
              <a:rPr lang="ru-RU" dirty="0" err="1" smtClean="0">
                <a:latin typeface="Arial" panose="020B0604020202020204" pitchFamily="34" charset="0"/>
                <a:cs typeface="Arial" panose="020B0604020202020204" pitchFamily="34" charset="0"/>
              </a:rPr>
              <a:t>widespread</a:t>
            </a:r>
            <a:r>
              <a:rPr lang="ru-RU" dirty="0" smtClean="0">
                <a:latin typeface="Arial" panose="020B0604020202020204" pitchFamily="34" charset="0"/>
                <a:cs typeface="Arial" panose="020B0604020202020204" pitchFamily="34" charset="0"/>
              </a:rPr>
              <a:t>. </a:t>
            </a:r>
            <a:r>
              <a:rPr lang="ru-RU" dirty="0" err="1" smtClean="0">
                <a:latin typeface="Arial" panose="020B0604020202020204" pitchFamily="34" charset="0"/>
                <a:cs typeface="Arial" panose="020B0604020202020204" pitchFamily="34" charset="0"/>
              </a:rPr>
              <a:t>The</a:t>
            </a:r>
            <a:r>
              <a:rPr lang="ru-RU" dirty="0" smtClean="0">
                <a:latin typeface="Arial" panose="020B0604020202020204" pitchFamily="34" charset="0"/>
                <a:cs typeface="Arial" panose="020B0604020202020204" pitchFamily="34" charset="0"/>
              </a:rPr>
              <a:t> </a:t>
            </a:r>
            <a:r>
              <a:rPr lang="ru-RU" dirty="0" err="1" smtClean="0">
                <a:latin typeface="Arial" panose="020B0604020202020204" pitchFamily="34" charset="0"/>
                <a:cs typeface="Arial" panose="020B0604020202020204" pitchFamily="34" charset="0"/>
              </a:rPr>
              <a:t>first</a:t>
            </a:r>
            <a:r>
              <a:rPr lang="ru-RU" dirty="0" smtClean="0">
                <a:latin typeface="Arial" panose="020B0604020202020204" pitchFamily="34" charset="0"/>
                <a:cs typeface="Arial" panose="020B0604020202020204" pitchFamily="34" charset="0"/>
              </a:rPr>
              <a:t> </a:t>
            </a:r>
            <a:r>
              <a:rPr lang="ru-RU" dirty="0" err="1" smtClean="0">
                <a:latin typeface="Arial" panose="020B0604020202020204" pitchFamily="34" charset="0"/>
                <a:cs typeface="Arial" panose="020B0604020202020204" pitchFamily="34" charset="0"/>
              </a:rPr>
              <a:t>wave</a:t>
            </a:r>
            <a:r>
              <a:rPr lang="ru-RU" dirty="0" smtClean="0">
                <a:latin typeface="Arial" panose="020B0604020202020204" pitchFamily="34" charset="0"/>
                <a:cs typeface="Arial" panose="020B0604020202020204" pitchFamily="34" charset="0"/>
              </a:rPr>
              <a:t> </a:t>
            </a:r>
            <a:r>
              <a:rPr lang="ru-RU" dirty="0" err="1" smtClean="0">
                <a:latin typeface="Arial" panose="020B0604020202020204" pitchFamily="34" charset="0"/>
                <a:cs typeface="Arial" panose="020B0604020202020204" pitchFamily="34" charset="0"/>
              </a:rPr>
              <a:t>was</a:t>
            </a:r>
            <a:r>
              <a:rPr lang="ru-RU" dirty="0" smtClean="0">
                <a:latin typeface="Arial" panose="020B0604020202020204" pitchFamily="34" charset="0"/>
                <a:cs typeface="Arial" panose="020B0604020202020204" pitchFamily="34" charset="0"/>
              </a:rPr>
              <a:t> </a:t>
            </a:r>
            <a:r>
              <a:rPr lang="ru-RU" dirty="0" err="1" smtClean="0">
                <a:latin typeface="Arial" panose="020B0604020202020204" pitchFamily="34" charset="0"/>
                <a:cs typeface="Arial" panose="020B0604020202020204" pitchFamily="34" charset="0"/>
              </a:rPr>
              <a:t>followed</a:t>
            </a:r>
            <a:r>
              <a:rPr lang="ru-RU" dirty="0" smtClean="0">
                <a:latin typeface="Arial" panose="020B0604020202020204" pitchFamily="34" charset="0"/>
                <a:cs typeface="Arial" panose="020B0604020202020204" pitchFamily="34" charset="0"/>
              </a:rPr>
              <a:t> </a:t>
            </a:r>
            <a:r>
              <a:rPr lang="ru-RU" dirty="0" err="1" smtClean="0">
                <a:latin typeface="Arial" panose="020B0604020202020204" pitchFamily="34" charset="0"/>
                <a:cs typeface="Arial" panose="020B0604020202020204" pitchFamily="34" charset="0"/>
              </a:rPr>
              <a:t>by</a:t>
            </a:r>
            <a:r>
              <a:rPr lang="ru-RU" dirty="0" smtClean="0">
                <a:latin typeface="Arial" panose="020B0604020202020204" pitchFamily="34" charset="0"/>
                <a:cs typeface="Arial" panose="020B0604020202020204" pitchFamily="34" charset="0"/>
              </a:rPr>
              <a:t> </a:t>
            </a:r>
            <a:r>
              <a:rPr lang="ru-RU" dirty="0" err="1" smtClean="0">
                <a:latin typeface="Arial" panose="020B0604020202020204" pitchFamily="34" charset="0"/>
                <a:cs typeface="Arial" panose="020B0604020202020204" pitchFamily="34" charset="0"/>
              </a:rPr>
              <a:t>the</a:t>
            </a:r>
            <a:r>
              <a:rPr lang="ru-RU" dirty="0" smtClean="0">
                <a:latin typeface="Arial" panose="020B0604020202020204" pitchFamily="34" charset="0"/>
                <a:cs typeface="Arial" panose="020B0604020202020204" pitchFamily="34" charset="0"/>
              </a:rPr>
              <a:t> </a:t>
            </a:r>
            <a:r>
              <a:rPr lang="ru-RU" dirty="0" err="1" smtClean="0">
                <a:latin typeface="Arial" panose="020B0604020202020204" pitchFamily="34" charset="0"/>
                <a:cs typeface="Arial" panose="020B0604020202020204" pitchFamily="34" charset="0"/>
              </a:rPr>
              <a:t>first</a:t>
            </a:r>
            <a:r>
              <a:rPr lang="ru-RU" dirty="0" smtClean="0">
                <a:latin typeface="Arial" panose="020B0604020202020204" pitchFamily="34" charset="0"/>
                <a:cs typeface="Arial" panose="020B0604020202020204" pitchFamily="34" charset="0"/>
              </a:rPr>
              <a:t> "</a:t>
            </a:r>
            <a:r>
              <a:rPr lang="ru-RU" dirty="0" err="1" smtClean="0">
                <a:latin typeface="Arial" panose="020B0604020202020204" pitchFamily="34" charset="0"/>
                <a:cs typeface="Arial" panose="020B0604020202020204" pitchFamily="34" charset="0"/>
              </a:rPr>
              <a:t>rollback</a:t>
            </a:r>
            <a:r>
              <a:rPr lang="ru-RU" dirty="0" smtClean="0">
                <a:latin typeface="Arial" panose="020B0604020202020204" pitchFamily="34" charset="0"/>
                <a:cs typeface="Arial" panose="020B0604020202020204" pitchFamily="34" charset="0"/>
              </a:rPr>
              <a:t>", </a:t>
            </a:r>
            <a:r>
              <a:rPr lang="ru-RU" dirty="0" err="1" smtClean="0">
                <a:latin typeface="Arial" panose="020B0604020202020204" pitchFamily="34" charset="0"/>
                <a:cs typeface="Arial" panose="020B0604020202020204" pitchFamily="34" charset="0"/>
              </a:rPr>
              <a:t>which</a:t>
            </a:r>
            <a:r>
              <a:rPr lang="ru-RU" dirty="0" smtClean="0">
                <a:latin typeface="Arial" panose="020B0604020202020204" pitchFamily="34" charset="0"/>
                <a:cs typeface="Arial" panose="020B0604020202020204" pitchFamily="34" charset="0"/>
              </a:rPr>
              <a:t> </a:t>
            </a:r>
            <a:r>
              <a:rPr lang="ru-RU" dirty="0" err="1" smtClean="0">
                <a:latin typeface="Arial" panose="020B0604020202020204" pitchFamily="34" charset="0"/>
                <a:cs typeface="Arial" panose="020B0604020202020204" pitchFamily="34" charset="0"/>
              </a:rPr>
              <a:t>lasted</a:t>
            </a:r>
            <a:r>
              <a:rPr lang="ru-RU" dirty="0" smtClean="0">
                <a:latin typeface="Arial" panose="020B0604020202020204" pitchFamily="34" charset="0"/>
                <a:cs typeface="Arial" panose="020B0604020202020204" pitchFamily="34" charset="0"/>
              </a:rPr>
              <a:t> </a:t>
            </a:r>
            <a:r>
              <a:rPr lang="ru-RU" dirty="0" err="1" smtClean="0">
                <a:latin typeface="Arial" panose="020B0604020202020204" pitchFamily="34" charset="0"/>
                <a:cs typeface="Arial" panose="020B0604020202020204" pitchFamily="34" charset="0"/>
              </a:rPr>
              <a:t>from</a:t>
            </a:r>
            <a:r>
              <a:rPr lang="ru-RU" dirty="0" smtClean="0">
                <a:latin typeface="Arial" panose="020B0604020202020204" pitchFamily="34" charset="0"/>
                <a:cs typeface="Arial" panose="020B0604020202020204" pitchFamily="34" charset="0"/>
              </a:rPr>
              <a:t> </a:t>
            </a:r>
            <a:r>
              <a:rPr lang="ru-RU" dirty="0" err="1" smtClean="0">
                <a:latin typeface="Arial" panose="020B0604020202020204" pitchFamily="34" charset="0"/>
                <a:cs typeface="Arial" panose="020B0604020202020204" pitchFamily="34" charset="0"/>
              </a:rPr>
              <a:t>the</a:t>
            </a:r>
            <a:r>
              <a:rPr lang="ru-RU" dirty="0" smtClean="0">
                <a:latin typeface="Arial" panose="020B0604020202020204" pitchFamily="34" charset="0"/>
                <a:cs typeface="Arial" panose="020B0604020202020204" pitchFamily="34" charset="0"/>
              </a:rPr>
              <a:t> </a:t>
            </a:r>
            <a:r>
              <a:rPr lang="ru-RU" dirty="0" err="1" smtClean="0">
                <a:latin typeface="Arial" panose="020B0604020202020204" pitchFamily="34" charset="0"/>
                <a:cs typeface="Arial" panose="020B0604020202020204" pitchFamily="34" charset="0"/>
              </a:rPr>
              <a:t>second</a:t>
            </a:r>
            <a:r>
              <a:rPr lang="ru-RU" dirty="0" smtClean="0">
                <a:latin typeface="Arial" panose="020B0604020202020204" pitchFamily="34" charset="0"/>
                <a:cs typeface="Arial" panose="020B0604020202020204" pitchFamily="34" charset="0"/>
              </a:rPr>
              <a:t> </a:t>
            </a:r>
            <a:r>
              <a:rPr lang="ru-RU" dirty="0" err="1" smtClean="0">
                <a:latin typeface="Arial" panose="020B0604020202020204" pitchFamily="34" charset="0"/>
                <a:cs typeface="Arial" panose="020B0604020202020204" pitchFamily="34" charset="0"/>
              </a:rPr>
              <a:t>half</a:t>
            </a:r>
            <a:r>
              <a:rPr lang="ru-RU" dirty="0" smtClean="0">
                <a:latin typeface="Arial" panose="020B0604020202020204" pitchFamily="34" charset="0"/>
                <a:cs typeface="Arial" panose="020B0604020202020204" pitchFamily="34" charset="0"/>
              </a:rPr>
              <a:t> </a:t>
            </a:r>
            <a:r>
              <a:rPr lang="ru-RU" dirty="0" err="1" smtClean="0">
                <a:latin typeface="Arial" panose="020B0604020202020204" pitchFamily="34" charset="0"/>
                <a:cs typeface="Arial" panose="020B0604020202020204" pitchFamily="34" charset="0"/>
              </a:rPr>
              <a:t>of</a:t>
            </a:r>
            <a:r>
              <a:rPr lang="ru-RU" dirty="0" smtClean="0">
                <a:latin typeface="Arial" panose="020B0604020202020204" pitchFamily="34" charset="0"/>
                <a:cs typeface="Arial" panose="020B0604020202020204" pitchFamily="34" charset="0"/>
              </a:rPr>
              <a:t> </a:t>
            </a:r>
            <a:r>
              <a:rPr lang="ru-RU" dirty="0" err="1" smtClean="0">
                <a:latin typeface="Arial" panose="020B0604020202020204" pitchFamily="34" charset="0"/>
                <a:cs typeface="Arial" panose="020B0604020202020204" pitchFamily="34" charset="0"/>
              </a:rPr>
              <a:t>the</a:t>
            </a:r>
            <a:r>
              <a:rPr lang="ru-RU" dirty="0" smtClean="0">
                <a:latin typeface="Arial" panose="020B0604020202020204" pitchFamily="34" charset="0"/>
                <a:cs typeface="Arial" panose="020B0604020202020204" pitchFamily="34" charset="0"/>
              </a:rPr>
              <a:t> </a:t>
            </a:r>
            <a:r>
              <a:rPr lang="ru-RU" dirty="0" err="1" smtClean="0">
                <a:latin typeface="Arial" panose="020B0604020202020204" pitchFamily="34" charset="0"/>
                <a:cs typeface="Arial" panose="020B0604020202020204" pitchFamily="34" charset="0"/>
              </a:rPr>
              <a:t>1920s</a:t>
            </a:r>
            <a:r>
              <a:rPr lang="ru-RU" dirty="0" smtClean="0">
                <a:latin typeface="Arial" panose="020B0604020202020204" pitchFamily="34" charset="0"/>
                <a:cs typeface="Arial" panose="020B0604020202020204" pitchFamily="34" charset="0"/>
              </a:rPr>
              <a:t> </a:t>
            </a:r>
            <a:r>
              <a:rPr lang="ru-RU" dirty="0" err="1" smtClean="0">
                <a:latin typeface="Arial" panose="020B0604020202020204" pitchFamily="34" charset="0"/>
                <a:cs typeface="Arial" panose="020B0604020202020204" pitchFamily="34" charset="0"/>
              </a:rPr>
              <a:t>to</a:t>
            </a:r>
            <a:r>
              <a:rPr lang="ru-RU" dirty="0" smtClean="0">
                <a:latin typeface="Arial" panose="020B0604020202020204" pitchFamily="34" charset="0"/>
                <a:cs typeface="Arial" panose="020B0604020202020204" pitchFamily="34" charset="0"/>
              </a:rPr>
              <a:t> </a:t>
            </a:r>
            <a:r>
              <a:rPr lang="ru-RU" dirty="0" err="1" smtClean="0">
                <a:latin typeface="Arial" panose="020B0604020202020204" pitchFamily="34" charset="0"/>
                <a:cs typeface="Arial" panose="020B0604020202020204" pitchFamily="34" charset="0"/>
              </a:rPr>
              <a:t>the</a:t>
            </a:r>
            <a:r>
              <a:rPr lang="ru-RU" dirty="0" smtClean="0">
                <a:latin typeface="Arial" panose="020B0604020202020204" pitchFamily="34" charset="0"/>
                <a:cs typeface="Arial" panose="020B0604020202020204" pitchFamily="34" charset="0"/>
              </a:rPr>
              <a:t> </a:t>
            </a:r>
            <a:r>
              <a:rPr lang="ru-RU" dirty="0" err="1" smtClean="0">
                <a:latin typeface="Arial" panose="020B0604020202020204" pitchFamily="34" charset="0"/>
                <a:cs typeface="Arial" panose="020B0604020202020204" pitchFamily="34" charset="0"/>
              </a:rPr>
              <a:t>first</a:t>
            </a:r>
            <a:r>
              <a:rPr lang="ru-RU" dirty="0" smtClean="0">
                <a:latin typeface="Arial" panose="020B0604020202020204" pitchFamily="34" charset="0"/>
                <a:cs typeface="Arial" panose="020B0604020202020204" pitchFamily="34" charset="0"/>
              </a:rPr>
              <a:t> </a:t>
            </a:r>
            <a:r>
              <a:rPr lang="ru-RU" dirty="0" err="1" smtClean="0">
                <a:latin typeface="Arial" panose="020B0604020202020204" pitchFamily="34" charset="0"/>
                <a:cs typeface="Arial" panose="020B0604020202020204" pitchFamily="34" charset="0"/>
              </a:rPr>
              <a:t>half</a:t>
            </a:r>
            <a:r>
              <a:rPr lang="ru-RU" dirty="0" smtClean="0">
                <a:latin typeface="Arial" panose="020B0604020202020204" pitchFamily="34" charset="0"/>
                <a:cs typeface="Arial" panose="020B0604020202020204" pitchFamily="34" charset="0"/>
              </a:rPr>
              <a:t> </a:t>
            </a:r>
            <a:r>
              <a:rPr lang="ru-RU" dirty="0" err="1" smtClean="0">
                <a:latin typeface="Arial" panose="020B0604020202020204" pitchFamily="34" charset="0"/>
                <a:cs typeface="Arial" panose="020B0604020202020204" pitchFamily="34" charset="0"/>
              </a:rPr>
              <a:t>of</a:t>
            </a:r>
            <a:r>
              <a:rPr lang="ru-RU" dirty="0" smtClean="0">
                <a:latin typeface="Arial" panose="020B0604020202020204" pitchFamily="34" charset="0"/>
                <a:cs typeface="Arial" panose="020B0604020202020204" pitchFamily="34" charset="0"/>
              </a:rPr>
              <a:t> </a:t>
            </a:r>
            <a:r>
              <a:rPr lang="ru-RU" dirty="0" err="1" smtClean="0">
                <a:latin typeface="Arial" panose="020B0604020202020204" pitchFamily="34" charset="0"/>
                <a:cs typeface="Arial" panose="020B0604020202020204" pitchFamily="34" charset="0"/>
              </a:rPr>
              <a:t>the</a:t>
            </a:r>
            <a:r>
              <a:rPr lang="ru-RU" dirty="0" smtClean="0">
                <a:latin typeface="Arial" panose="020B0604020202020204" pitchFamily="34" charset="0"/>
                <a:cs typeface="Arial" panose="020B0604020202020204" pitchFamily="34" charset="0"/>
              </a:rPr>
              <a:t> </a:t>
            </a:r>
            <a:r>
              <a:rPr lang="ru-RU" dirty="0" err="1" smtClean="0">
                <a:latin typeface="Arial" panose="020B0604020202020204" pitchFamily="34" charset="0"/>
                <a:cs typeface="Arial" panose="020B0604020202020204" pitchFamily="34" charset="0"/>
              </a:rPr>
              <a:t>1940s</a:t>
            </a:r>
            <a:r>
              <a:rPr lang="ru-RU" dirty="0" smtClean="0">
                <a:latin typeface="Arial" panose="020B0604020202020204" pitchFamily="34" charset="0"/>
                <a:cs typeface="Arial" panose="020B0604020202020204" pitchFamily="34" charset="0"/>
              </a:rPr>
              <a:t>. </a:t>
            </a:r>
            <a:r>
              <a:rPr lang="ru-RU" dirty="0" err="1" smtClean="0">
                <a:latin typeface="Arial" panose="020B0604020202020204" pitchFamily="34" charset="0"/>
                <a:cs typeface="Arial" panose="020B0604020202020204" pitchFamily="34" charset="0"/>
              </a:rPr>
              <a:t>It</a:t>
            </a:r>
            <a:r>
              <a:rPr lang="ru-RU" dirty="0" smtClean="0">
                <a:latin typeface="Arial" panose="020B0604020202020204" pitchFamily="34" charset="0"/>
                <a:cs typeface="Arial" panose="020B0604020202020204" pitchFamily="34" charset="0"/>
              </a:rPr>
              <a:t> </a:t>
            </a:r>
            <a:r>
              <a:rPr lang="ru-RU" dirty="0" err="1" smtClean="0">
                <a:latin typeface="Arial" panose="020B0604020202020204" pitchFamily="34" charset="0"/>
                <a:cs typeface="Arial" panose="020B0604020202020204" pitchFamily="34" charset="0"/>
              </a:rPr>
              <a:t>is</a:t>
            </a:r>
            <a:r>
              <a:rPr lang="ru-RU" dirty="0" smtClean="0">
                <a:latin typeface="Arial" panose="020B0604020202020204" pitchFamily="34" charset="0"/>
                <a:cs typeface="Arial" panose="020B0604020202020204" pitchFamily="34" charset="0"/>
              </a:rPr>
              <a:t> </a:t>
            </a:r>
            <a:r>
              <a:rPr lang="ru-RU" dirty="0" err="1" smtClean="0">
                <a:latin typeface="Arial" panose="020B0604020202020204" pitchFamily="34" charset="0"/>
                <a:cs typeface="Arial" panose="020B0604020202020204" pitchFamily="34" charset="0"/>
              </a:rPr>
              <a:t>associated</a:t>
            </a:r>
            <a:r>
              <a:rPr lang="ru-RU" dirty="0" smtClean="0">
                <a:latin typeface="Arial" panose="020B0604020202020204" pitchFamily="34" charset="0"/>
                <a:cs typeface="Arial" panose="020B0604020202020204" pitchFamily="34" charset="0"/>
              </a:rPr>
              <a:t> </a:t>
            </a:r>
            <a:r>
              <a:rPr lang="ru-RU" dirty="0" err="1" smtClean="0">
                <a:latin typeface="Arial" panose="020B0604020202020204" pitchFamily="34" charset="0"/>
                <a:cs typeface="Arial" panose="020B0604020202020204" pitchFamily="34" charset="0"/>
              </a:rPr>
              <a:t>with</a:t>
            </a:r>
            <a:r>
              <a:rPr lang="ru-RU" dirty="0" smtClean="0">
                <a:latin typeface="Arial" panose="020B0604020202020204" pitchFamily="34" charset="0"/>
                <a:cs typeface="Arial" panose="020B0604020202020204" pitchFamily="34" charset="0"/>
              </a:rPr>
              <a:t> </a:t>
            </a:r>
            <a:r>
              <a:rPr lang="ru-RU" dirty="0" err="1" smtClean="0">
                <a:latin typeface="Arial" panose="020B0604020202020204" pitchFamily="34" charset="0"/>
                <a:cs typeface="Arial" panose="020B0604020202020204" pitchFamily="34" charset="0"/>
              </a:rPr>
              <a:t>the</a:t>
            </a:r>
            <a:r>
              <a:rPr lang="ru-RU" dirty="0" smtClean="0">
                <a:latin typeface="Arial" panose="020B0604020202020204" pitchFamily="34" charset="0"/>
                <a:cs typeface="Arial" panose="020B0604020202020204" pitchFamily="34" charset="0"/>
              </a:rPr>
              <a:t> </a:t>
            </a:r>
            <a:r>
              <a:rPr lang="ru-RU" dirty="0" err="1" smtClean="0">
                <a:latin typeface="Arial" panose="020B0604020202020204" pitchFamily="34" charset="0"/>
                <a:cs typeface="Arial" panose="020B0604020202020204" pitchFamily="34" charset="0"/>
              </a:rPr>
              <a:t>rise</a:t>
            </a:r>
            <a:r>
              <a:rPr lang="ru-RU" dirty="0" smtClean="0">
                <a:latin typeface="Arial" panose="020B0604020202020204" pitchFamily="34" charset="0"/>
                <a:cs typeface="Arial" panose="020B0604020202020204" pitchFamily="34" charset="0"/>
              </a:rPr>
              <a:t> </a:t>
            </a:r>
            <a:r>
              <a:rPr lang="ru-RU" dirty="0" err="1" smtClean="0">
                <a:latin typeface="Arial" panose="020B0604020202020204" pitchFamily="34" charset="0"/>
                <a:cs typeface="Arial" panose="020B0604020202020204" pitchFamily="34" charset="0"/>
              </a:rPr>
              <a:t>to</a:t>
            </a:r>
            <a:r>
              <a:rPr lang="ru-RU" dirty="0" smtClean="0">
                <a:latin typeface="Arial" panose="020B0604020202020204" pitchFamily="34" charset="0"/>
                <a:cs typeface="Arial" panose="020B0604020202020204" pitchFamily="34" charset="0"/>
              </a:rPr>
              <a:t> </a:t>
            </a:r>
            <a:r>
              <a:rPr lang="ru-RU" dirty="0" err="1" smtClean="0">
                <a:latin typeface="Arial" panose="020B0604020202020204" pitchFamily="34" charset="0"/>
                <a:cs typeface="Arial" panose="020B0604020202020204" pitchFamily="34" charset="0"/>
              </a:rPr>
              <a:t>power</a:t>
            </a:r>
            <a:r>
              <a:rPr lang="ru-RU" dirty="0" smtClean="0">
                <a:latin typeface="Arial" panose="020B0604020202020204" pitchFamily="34" charset="0"/>
                <a:cs typeface="Arial" panose="020B0604020202020204" pitchFamily="34" charset="0"/>
              </a:rPr>
              <a:t> </a:t>
            </a:r>
            <a:r>
              <a:rPr lang="ru-RU" dirty="0" err="1" smtClean="0">
                <a:latin typeface="Arial" panose="020B0604020202020204" pitchFamily="34" charset="0"/>
                <a:cs typeface="Arial" panose="020B0604020202020204" pitchFamily="34" charset="0"/>
              </a:rPr>
              <a:t>of</a:t>
            </a:r>
            <a:r>
              <a:rPr lang="ru-RU" dirty="0" smtClean="0">
                <a:latin typeface="Arial" panose="020B0604020202020204" pitchFamily="34" charset="0"/>
                <a:cs typeface="Arial" panose="020B0604020202020204" pitchFamily="34" charset="0"/>
              </a:rPr>
              <a:t> </a:t>
            </a:r>
            <a:r>
              <a:rPr lang="ru-RU" dirty="0" err="1" smtClean="0">
                <a:latin typeface="Arial" panose="020B0604020202020204" pitchFamily="34" charset="0"/>
                <a:cs typeface="Arial" panose="020B0604020202020204" pitchFamily="34" charset="0"/>
              </a:rPr>
              <a:t>fascism</a:t>
            </a:r>
            <a:r>
              <a:rPr lang="ru-RU" dirty="0" smtClean="0">
                <a:latin typeface="Arial" panose="020B0604020202020204" pitchFamily="34" charset="0"/>
                <a:cs typeface="Arial" panose="020B0604020202020204" pitchFamily="34" charset="0"/>
              </a:rPr>
              <a:t> </a:t>
            </a:r>
            <a:r>
              <a:rPr lang="ru-RU" dirty="0" err="1" smtClean="0">
                <a:latin typeface="Arial" panose="020B0604020202020204" pitchFamily="34" charset="0"/>
                <a:cs typeface="Arial" panose="020B0604020202020204" pitchFamily="34" charset="0"/>
              </a:rPr>
              <a:t>in</a:t>
            </a:r>
            <a:r>
              <a:rPr lang="ru-RU" dirty="0" smtClean="0">
                <a:latin typeface="Arial" panose="020B0604020202020204" pitchFamily="34" charset="0"/>
                <a:cs typeface="Arial" panose="020B0604020202020204" pitchFamily="34" charset="0"/>
              </a:rPr>
              <a:t> a </a:t>
            </a:r>
            <a:r>
              <a:rPr lang="ru-RU" dirty="0" err="1" smtClean="0">
                <a:latin typeface="Arial" panose="020B0604020202020204" pitchFamily="34" charset="0"/>
                <a:cs typeface="Arial" panose="020B0604020202020204" pitchFamily="34" charset="0"/>
              </a:rPr>
              <a:t>number</a:t>
            </a:r>
            <a:r>
              <a:rPr lang="ru-RU" dirty="0" smtClean="0">
                <a:latin typeface="Arial" panose="020B0604020202020204" pitchFamily="34" charset="0"/>
                <a:cs typeface="Arial" panose="020B0604020202020204" pitchFamily="34" charset="0"/>
              </a:rPr>
              <a:t> </a:t>
            </a:r>
            <a:r>
              <a:rPr lang="ru-RU" dirty="0" err="1" smtClean="0">
                <a:latin typeface="Arial" panose="020B0604020202020204" pitchFamily="34" charset="0"/>
                <a:cs typeface="Arial" panose="020B0604020202020204" pitchFamily="34" charset="0"/>
              </a:rPr>
              <a:t>of</a:t>
            </a:r>
            <a:r>
              <a:rPr lang="ru-RU" dirty="0" smtClean="0">
                <a:latin typeface="Arial" panose="020B0604020202020204" pitchFamily="34" charset="0"/>
                <a:cs typeface="Arial" panose="020B0604020202020204" pitchFamily="34" charset="0"/>
              </a:rPr>
              <a:t> </a:t>
            </a:r>
            <a:r>
              <a:rPr lang="ru-RU" dirty="0" err="1" smtClean="0">
                <a:latin typeface="Arial" panose="020B0604020202020204" pitchFamily="34" charset="0"/>
                <a:cs typeface="Arial" panose="020B0604020202020204" pitchFamily="34" charset="0"/>
              </a:rPr>
              <a:t>countries</a:t>
            </a:r>
            <a:r>
              <a:rPr lang="ru-RU" dirty="0" smtClean="0">
                <a:latin typeface="Arial" panose="020B0604020202020204" pitchFamily="34" charset="0"/>
                <a:cs typeface="Arial" panose="020B0604020202020204" pitchFamily="34" charset="0"/>
              </a:rPr>
              <a:t> </a:t>
            </a:r>
            <a:r>
              <a:rPr lang="ru-RU" dirty="0" err="1" smtClean="0">
                <a:latin typeface="Arial" panose="020B0604020202020204" pitchFamily="34" charset="0"/>
                <a:cs typeface="Arial" panose="020B0604020202020204" pitchFamily="34" charset="0"/>
              </a:rPr>
              <a:t>around</a:t>
            </a:r>
            <a:r>
              <a:rPr lang="ru-RU" dirty="0" smtClean="0">
                <a:latin typeface="Arial" panose="020B0604020202020204" pitchFamily="34" charset="0"/>
                <a:cs typeface="Arial" panose="020B0604020202020204" pitchFamily="34" charset="0"/>
              </a:rPr>
              <a:t> </a:t>
            </a:r>
            <a:r>
              <a:rPr lang="ru-RU" dirty="0" err="1" smtClean="0">
                <a:latin typeface="Arial" panose="020B0604020202020204" pitchFamily="34" charset="0"/>
                <a:cs typeface="Arial" panose="020B0604020202020204" pitchFamily="34" charset="0"/>
              </a:rPr>
              <a:t>the</a:t>
            </a:r>
            <a:r>
              <a:rPr lang="ru-RU" dirty="0" smtClean="0">
                <a:latin typeface="Arial" panose="020B0604020202020204" pitchFamily="34" charset="0"/>
                <a:cs typeface="Arial" panose="020B0604020202020204" pitchFamily="34" charset="0"/>
              </a:rPr>
              <a:t> </a:t>
            </a:r>
            <a:r>
              <a:rPr lang="ru-RU" dirty="0" err="1" smtClean="0">
                <a:latin typeface="Arial" panose="020B0604020202020204" pitchFamily="34" charset="0"/>
                <a:cs typeface="Arial" panose="020B0604020202020204" pitchFamily="34" charset="0"/>
              </a:rPr>
              <a:t>world</a:t>
            </a:r>
            <a:r>
              <a:rPr lang="ru-RU" dirty="0" smtClean="0">
                <a:latin typeface="Arial" panose="020B0604020202020204" pitchFamily="34" charset="0"/>
                <a:cs typeface="Arial" panose="020B0604020202020204" pitchFamily="34" charset="0"/>
              </a:rPr>
              <a:t>. </a:t>
            </a:r>
            <a:r>
              <a:rPr lang="ru-RU" dirty="0" err="1" smtClean="0">
                <a:latin typeface="Arial" panose="020B0604020202020204" pitchFamily="34" charset="0"/>
                <a:cs typeface="Arial" panose="020B0604020202020204" pitchFamily="34" charset="0"/>
              </a:rPr>
              <a:t>During</a:t>
            </a:r>
            <a:r>
              <a:rPr lang="ru-RU" dirty="0" smtClean="0">
                <a:latin typeface="Arial" panose="020B0604020202020204" pitchFamily="34" charset="0"/>
                <a:cs typeface="Arial" panose="020B0604020202020204" pitchFamily="34" charset="0"/>
              </a:rPr>
              <a:t> </a:t>
            </a:r>
            <a:r>
              <a:rPr lang="ru-RU" dirty="0" err="1" smtClean="0">
                <a:latin typeface="Arial" panose="020B0604020202020204" pitchFamily="34" charset="0"/>
                <a:cs typeface="Arial" panose="020B0604020202020204" pitchFamily="34" charset="0"/>
              </a:rPr>
              <a:t>this</a:t>
            </a:r>
            <a:r>
              <a:rPr lang="ru-RU" dirty="0" smtClean="0">
                <a:latin typeface="Arial" panose="020B0604020202020204" pitchFamily="34" charset="0"/>
                <a:cs typeface="Arial" panose="020B0604020202020204" pitchFamily="34" charset="0"/>
              </a:rPr>
              <a:t> </a:t>
            </a:r>
            <a:r>
              <a:rPr lang="ru-RU" dirty="0" err="1" smtClean="0">
                <a:latin typeface="Arial" panose="020B0604020202020204" pitchFamily="34" charset="0"/>
                <a:cs typeface="Arial" panose="020B0604020202020204" pitchFamily="34" charset="0"/>
              </a:rPr>
              <a:t>period</a:t>
            </a:r>
            <a:r>
              <a:rPr lang="ru-RU" dirty="0" smtClean="0">
                <a:latin typeface="Arial" panose="020B0604020202020204" pitchFamily="34" charset="0"/>
                <a:cs typeface="Arial" panose="020B0604020202020204" pitchFamily="34" charset="0"/>
              </a:rPr>
              <a:t>, </a:t>
            </a:r>
            <a:r>
              <a:rPr lang="ru-RU" dirty="0" err="1" smtClean="0">
                <a:latin typeface="Arial" panose="020B0604020202020204" pitchFamily="34" charset="0"/>
                <a:cs typeface="Arial" panose="020B0604020202020204" pitchFamily="34" charset="0"/>
              </a:rPr>
              <a:t>the</a:t>
            </a:r>
            <a:r>
              <a:rPr lang="ru-RU" dirty="0" smtClean="0">
                <a:latin typeface="Arial" panose="020B0604020202020204" pitchFamily="34" charset="0"/>
                <a:cs typeface="Arial" panose="020B0604020202020204" pitchFamily="34" charset="0"/>
              </a:rPr>
              <a:t> </a:t>
            </a:r>
            <a:r>
              <a:rPr lang="ru-RU" dirty="0" err="1" smtClean="0">
                <a:latin typeface="Arial" panose="020B0604020202020204" pitchFamily="34" charset="0"/>
                <a:cs typeface="Arial" panose="020B0604020202020204" pitchFamily="34" charset="0"/>
              </a:rPr>
              <a:t>number</a:t>
            </a:r>
            <a:r>
              <a:rPr lang="ru-RU" dirty="0" smtClean="0">
                <a:latin typeface="Arial" panose="020B0604020202020204" pitchFamily="34" charset="0"/>
                <a:cs typeface="Arial" panose="020B0604020202020204" pitchFamily="34" charset="0"/>
              </a:rPr>
              <a:t> </a:t>
            </a:r>
            <a:r>
              <a:rPr lang="ru-RU" dirty="0" err="1" smtClean="0">
                <a:latin typeface="Arial" panose="020B0604020202020204" pitchFamily="34" charset="0"/>
                <a:cs typeface="Arial" panose="020B0604020202020204" pitchFamily="34" charset="0"/>
              </a:rPr>
              <a:t>of</a:t>
            </a:r>
            <a:r>
              <a:rPr lang="ru-RU" dirty="0" smtClean="0">
                <a:latin typeface="Arial" panose="020B0604020202020204" pitchFamily="34" charset="0"/>
                <a:cs typeface="Arial" panose="020B0604020202020204" pitchFamily="34" charset="0"/>
              </a:rPr>
              <a:t> </a:t>
            </a:r>
            <a:r>
              <a:rPr lang="ru-RU" dirty="0" err="1" smtClean="0">
                <a:latin typeface="Arial" panose="020B0604020202020204" pitchFamily="34" charset="0"/>
                <a:cs typeface="Arial" panose="020B0604020202020204" pitchFamily="34" charset="0"/>
              </a:rPr>
              <a:t>democratic</a:t>
            </a:r>
            <a:r>
              <a:rPr lang="ru-RU" dirty="0" smtClean="0">
                <a:latin typeface="Arial" panose="020B0604020202020204" pitchFamily="34" charset="0"/>
                <a:cs typeface="Arial" panose="020B0604020202020204" pitchFamily="34" charset="0"/>
              </a:rPr>
              <a:t> </a:t>
            </a:r>
            <a:r>
              <a:rPr lang="ru-RU" dirty="0" err="1" smtClean="0">
                <a:latin typeface="Arial" panose="020B0604020202020204" pitchFamily="34" charset="0"/>
                <a:cs typeface="Arial" panose="020B0604020202020204" pitchFamily="34" charset="0"/>
              </a:rPr>
              <a:t>countries</a:t>
            </a:r>
            <a:r>
              <a:rPr lang="ru-RU" dirty="0" smtClean="0">
                <a:latin typeface="Arial" panose="020B0604020202020204" pitchFamily="34" charset="0"/>
                <a:cs typeface="Arial" panose="020B0604020202020204" pitchFamily="34" charset="0"/>
              </a:rPr>
              <a:t> </a:t>
            </a:r>
            <a:r>
              <a:rPr lang="ru-RU" dirty="0" err="1" smtClean="0">
                <a:latin typeface="Arial" panose="020B0604020202020204" pitchFamily="34" charset="0"/>
                <a:cs typeface="Arial" panose="020B0604020202020204" pitchFamily="34" charset="0"/>
              </a:rPr>
              <a:t>decreased</a:t>
            </a:r>
            <a:r>
              <a:rPr lang="ru-RU" dirty="0" smtClean="0">
                <a:latin typeface="Arial" panose="020B0604020202020204" pitchFamily="34" charset="0"/>
                <a:cs typeface="Arial" panose="020B0604020202020204" pitchFamily="34" charset="0"/>
              </a:rPr>
              <a:t> </a:t>
            </a:r>
            <a:r>
              <a:rPr lang="ru-RU" dirty="0" err="1" smtClean="0">
                <a:latin typeface="Arial" panose="020B0604020202020204" pitchFamily="34" charset="0"/>
                <a:cs typeface="Arial" panose="020B0604020202020204" pitchFamily="34" charset="0"/>
              </a:rPr>
              <a:t>to</a:t>
            </a:r>
            <a:r>
              <a:rPr lang="ru-RU" dirty="0" smtClean="0">
                <a:latin typeface="Arial" panose="020B0604020202020204" pitchFamily="34" charset="0"/>
                <a:cs typeface="Arial" panose="020B0604020202020204" pitchFamily="34" charset="0"/>
              </a:rPr>
              <a:t> 12, </a:t>
            </a:r>
            <a:r>
              <a:rPr lang="ru-RU" dirty="0" err="1" smtClean="0">
                <a:latin typeface="Arial" panose="020B0604020202020204" pitchFamily="34" charset="0"/>
                <a:cs typeface="Arial" panose="020B0604020202020204" pitchFamily="34" charset="0"/>
              </a:rPr>
              <a:t>i.e</a:t>
            </a:r>
            <a:r>
              <a:rPr lang="ru-RU" dirty="0" smtClean="0">
                <a:latin typeface="Arial" panose="020B0604020202020204" pitchFamily="34" charset="0"/>
                <a:cs typeface="Arial" panose="020B0604020202020204" pitchFamily="34" charset="0"/>
              </a:rPr>
              <a:t>. </a:t>
            </a:r>
            <a:r>
              <a:rPr lang="ru-RU" dirty="0" err="1" smtClean="0">
                <a:latin typeface="Arial" panose="020B0604020202020204" pitchFamily="34" charset="0"/>
                <a:cs typeface="Arial" panose="020B0604020202020204" pitchFamily="34" charset="0"/>
              </a:rPr>
              <a:t>more</a:t>
            </a:r>
            <a:r>
              <a:rPr lang="ru-RU" dirty="0" smtClean="0">
                <a:latin typeface="Arial" panose="020B0604020202020204" pitchFamily="34" charset="0"/>
                <a:cs typeface="Arial" panose="020B0604020202020204" pitchFamily="34" charset="0"/>
              </a:rPr>
              <a:t> </a:t>
            </a:r>
            <a:r>
              <a:rPr lang="ru-RU" dirty="0" err="1" smtClean="0">
                <a:latin typeface="Arial" panose="020B0604020202020204" pitchFamily="34" charset="0"/>
                <a:cs typeface="Arial" panose="020B0604020202020204" pitchFamily="34" charset="0"/>
              </a:rPr>
              <a:t>than</a:t>
            </a:r>
            <a:r>
              <a:rPr lang="ru-RU" dirty="0" smtClean="0">
                <a:latin typeface="Arial" panose="020B0604020202020204" pitchFamily="34" charset="0"/>
                <a:cs typeface="Arial" panose="020B0604020202020204" pitchFamily="34" charset="0"/>
              </a:rPr>
              <a:t> </a:t>
            </a:r>
            <a:r>
              <a:rPr lang="ru-RU" dirty="0" err="1" smtClean="0">
                <a:latin typeface="Arial" panose="020B0604020202020204" pitchFamily="34" charset="0"/>
                <a:cs typeface="Arial" panose="020B0604020202020204" pitchFamily="34" charset="0"/>
              </a:rPr>
              <a:t>doubled</a:t>
            </a:r>
            <a:r>
              <a:rPr lang="ru-RU" dirty="0" smtClean="0">
                <a:latin typeface="Arial" panose="020B0604020202020204" pitchFamily="34" charset="0"/>
                <a:cs typeface="Arial" panose="020B0604020202020204" pitchFamily="34" charset="0"/>
              </a:rPr>
              <a:t>.</a:t>
            </a:r>
          </a:p>
          <a:p>
            <a:endParaRPr lang="ru-RU" dirty="0" smtClean="0">
              <a:latin typeface="Arial" panose="020B0604020202020204" pitchFamily="34" charset="0"/>
              <a:cs typeface="Arial" panose="020B0604020202020204" pitchFamily="34" charset="0"/>
            </a:endParaRPr>
          </a:p>
          <a:p>
            <a:r>
              <a:rPr lang="ru-RU" dirty="0" err="1" smtClean="0">
                <a:latin typeface="Arial" panose="020B0604020202020204" pitchFamily="34" charset="0"/>
                <a:cs typeface="Arial" panose="020B0604020202020204" pitchFamily="34" charset="0"/>
              </a:rPr>
              <a:t>The</a:t>
            </a:r>
            <a:r>
              <a:rPr lang="ru-RU" dirty="0" smtClean="0">
                <a:latin typeface="Arial" panose="020B0604020202020204" pitchFamily="34" charset="0"/>
                <a:cs typeface="Arial" panose="020B0604020202020204" pitchFamily="34" charset="0"/>
              </a:rPr>
              <a:t> </a:t>
            </a:r>
            <a:r>
              <a:rPr lang="ru-RU" dirty="0" err="1" smtClean="0">
                <a:latin typeface="Arial" panose="020B0604020202020204" pitchFamily="34" charset="0"/>
                <a:cs typeface="Arial" panose="020B0604020202020204" pitchFamily="34" charset="0"/>
              </a:rPr>
              <a:t>second</a:t>
            </a:r>
            <a:r>
              <a:rPr lang="ru-RU" dirty="0" smtClean="0">
                <a:latin typeface="Arial" panose="020B0604020202020204" pitchFamily="34" charset="0"/>
                <a:cs typeface="Arial" panose="020B0604020202020204" pitchFamily="34" charset="0"/>
              </a:rPr>
              <a:t> </a:t>
            </a:r>
            <a:r>
              <a:rPr lang="ru-RU" dirty="0" err="1" smtClean="0">
                <a:latin typeface="Arial" panose="020B0604020202020204" pitchFamily="34" charset="0"/>
                <a:cs typeface="Arial" panose="020B0604020202020204" pitchFamily="34" charset="0"/>
              </a:rPr>
              <a:t>wave</a:t>
            </a:r>
            <a:r>
              <a:rPr lang="ru-RU" dirty="0" smtClean="0">
                <a:latin typeface="Arial" panose="020B0604020202020204" pitchFamily="34" charset="0"/>
                <a:cs typeface="Arial" panose="020B0604020202020204" pitchFamily="34" charset="0"/>
              </a:rPr>
              <a:t> </a:t>
            </a:r>
            <a:r>
              <a:rPr lang="ru-RU" dirty="0" err="1" smtClean="0">
                <a:latin typeface="Arial" panose="020B0604020202020204" pitchFamily="34" charset="0"/>
                <a:cs typeface="Arial" panose="020B0604020202020204" pitchFamily="34" charset="0"/>
              </a:rPr>
              <a:t>dates</a:t>
            </a:r>
            <a:r>
              <a:rPr lang="ru-RU" dirty="0" smtClean="0">
                <a:latin typeface="Arial" panose="020B0604020202020204" pitchFamily="34" charset="0"/>
                <a:cs typeface="Arial" panose="020B0604020202020204" pitchFamily="34" charset="0"/>
              </a:rPr>
              <a:t> </a:t>
            </a:r>
            <a:r>
              <a:rPr lang="ru-RU" dirty="0" err="1" smtClean="0">
                <a:latin typeface="Arial" panose="020B0604020202020204" pitchFamily="34" charset="0"/>
                <a:cs typeface="Arial" panose="020B0604020202020204" pitchFamily="34" charset="0"/>
              </a:rPr>
              <a:t>from</a:t>
            </a:r>
            <a:r>
              <a:rPr lang="ru-RU" dirty="0" smtClean="0">
                <a:latin typeface="Arial" panose="020B0604020202020204" pitchFamily="34" charset="0"/>
                <a:cs typeface="Arial" panose="020B0604020202020204" pitchFamily="34" charset="0"/>
              </a:rPr>
              <a:t> S. </a:t>
            </a:r>
            <a:r>
              <a:rPr lang="ru-RU" dirty="0" err="1" smtClean="0">
                <a:latin typeface="Arial" panose="020B0604020202020204" pitchFamily="34" charset="0"/>
                <a:cs typeface="Arial" panose="020B0604020202020204" pitchFamily="34" charset="0"/>
              </a:rPr>
              <a:t>Huntington</a:t>
            </a:r>
            <a:r>
              <a:rPr lang="ru-RU" dirty="0" smtClean="0">
                <a:latin typeface="Arial" panose="020B0604020202020204" pitchFamily="34" charset="0"/>
                <a:cs typeface="Arial" panose="020B0604020202020204" pitchFamily="34" charset="0"/>
              </a:rPr>
              <a:t> </a:t>
            </a:r>
            <a:r>
              <a:rPr lang="ru-RU" dirty="0" err="1" smtClean="0">
                <a:latin typeface="Arial" panose="020B0604020202020204" pitchFamily="34" charset="0"/>
                <a:cs typeface="Arial" panose="020B0604020202020204" pitchFamily="34" charset="0"/>
              </a:rPr>
              <a:t>from</a:t>
            </a:r>
            <a:r>
              <a:rPr lang="ru-RU" dirty="0" smtClean="0">
                <a:latin typeface="Arial" panose="020B0604020202020204" pitchFamily="34" charset="0"/>
                <a:cs typeface="Arial" panose="020B0604020202020204" pitchFamily="34" charset="0"/>
              </a:rPr>
              <a:t> </a:t>
            </a:r>
            <a:r>
              <a:rPr lang="ru-RU" dirty="0" err="1" smtClean="0">
                <a:latin typeface="Arial" panose="020B0604020202020204" pitchFamily="34" charset="0"/>
                <a:cs typeface="Arial" panose="020B0604020202020204" pitchFamily="34" charset="0"/>
              </a:rPr>
              <a:t>the</a:t>
            </a:r>
            <a:r>
              <a:rPr lang="ru-RU" dirty="0" smtClean="0">
                <a:latin typeface="Arial" panose="020B0604020202020204" pitchFamily="34" charset="0"/>
                <a:cs typeface="Arial" panose="020B0604020202020204" pitchFamily="34" charset="0"/>
              </a:rPr>
              <a:t> </a:t>
            </a:r>
            <a:r>
              <a:rPr lang="ru-RU" dirty="0" err="1" smtClean="0">
                <a:latin typeface="Arial" panose="020B0604020202020204" pitchFamily="34" charset="0"/>
                <a:cs typeface="Arial" panose="020B0604020202020204" pitchFamily="34" charset="0"/>
              </a:rPr>
              <a:t>mid-1940s</a:t>
            </a:r>
            <a:r>
              <a:rPr lang="ru-RU" dirty="0" smtClean="0">
                <a:latin typeface="Arial" panose="020B0604020202020204" pitchFamily="34" charset="0"/>
                <a:cs typeface="Arial" panose="020B0604020202020204" pitchFamily="34" charset="0"/>
              </a:rPr>
              <a:t> </a:t>
            </a:r>
            <a:r>
              <a:rPr lang="ru-RU" dirty="0" err="1" smtClean="0">
                <a:latin typeface="Arial" panose="020B0604020202020204" pitchFamily="34" charset="0"/>
                <a:cs typeface="Arial" panose="020B0604020202020204" pitchFamily="34" charset="0"/>
              </a:rPr>
              <a:t>to</a:t>
            </a:r>
            <a:r>
              <a:rPr lang="ru-RU" dirty="0" smtClean="0">
                <a:latin typeface="Arial" panose="020B0604020202020204" pitchFamily="34" charset="0"/>
                <a:cs typeface="Arial" panose="020B0604020202020204" pitchFamily="34" charset="0"/>
              </a:rPr>
              <a:t> </a:t>
            </a:r>
            <a:r>
              <a:rPr lang="ru-RU" dirty="0" err="1" smtClean="0">
                <a:latin typeface="Arial" panose="020B0604020202020204" pitchFamily="34" charset="0"/>
                <a:cs typeface="Arial" panose="020B0604020202020204" pitchFamily="34" charset="0"/>
              </a:rPr>
              <a:t>the</a:t>
            </a:r>
            <a:r>
              <a:rPr lang="ru-RU" dirty="0" smtClean="0">
                <a:latin typeface="Arial" panose="020B0604020202020204" pitchFamily="34" charset="0"/>
                <a:cs typeface="Arial" panose="020B0604020202020204" pitchFamily="34" charset="0"/>
              </a:rPr>
              <a:t> </a:t>
            </a:r>
            <a:r>
              <a:rPr lang="ru-RU" dirty="0" err="1" smtClean="0">
                <a:latin typeface="Arial" panose="020B0604020202020204" pitchFamily="34" charset="0"/>
                <a:cs typeface="Arial" panose="020B0604020202020204" pitchFamily="34" charset="0"/>
              </a:rPr>
              <a:t>early</a:t>
            </a:r>
            <a:r>
              <a:rPr lang="ru-RU" dirty="0" smtClean="0">
                <a:latin typeface="Arial" panose="020B0604020202020204" pitchFamily="34" charset="0"/>
                <a:cs typeface="Arial" panose="020B0604020202020204" pitchFamily="34" charset="0"/>
              </a:rPr>
              <a:t> </a:t>
            </a:r>
            <a:r>
              <a:rPr lang="ru-RU" dirty="0" err="1" smtClean="0">
                <a:latin typeface="Arial" panose="020B0604020202020204" pitchFamily="34" charset="0"/>
                <a:cs typeface="Arial" panose="020B0604020202020204" pitchFamily="34" charset="0"/>
              </a:rPr>
              <a:t>1960s</a:t>
            </a:r>
            <a:r>
              <a:rPr lang="ru-RU" dirty="0" smtClean="0">
                <a:latin typeface="Arial" panose="020B0604020202020204" pitchFamily="34" charset="0"/>
                <a:cs typeface="Arial" panose="020B0604020202020204" pitchFamily="34" charset="0"/>
              </a:rPr>
              <a:t> </a:t>
            </a:r>
            <a:r>
              <a:rPr lang="ru-RU" dirty="0" err="1" smtClean="0">
                <a:latin typeface="Arial" panose="020B0604020202020204" pitchFamily="34" charset="0"/>
                <a:cs typeface="Arial" panose="020B0604020202020204" pitchFamily="34" charset="0"/>
              </a:rPr>
              <a:t>and</a:t>
            </a:r>
            <a:r>
              <a:rPr lang="ru-RU" dirty="0" smtClean="0">
                <a:latin typeface="Arial" panose="020B0604020202020204" pitchFamily="34" charset="0"/>
                <a:cs typeface="Arial" panose="020B0604020202020204" pitchFamily="34" charset="0"/>
              </a:rPr>
              <a:t> </a:t>
            </a:r>
            <a:r>
              <a:rPr lang="ru-RU" dirty="0" err="1" smtClean="0">
                <a:latin typeface="Arial" panose="020B0604020202020204" pitchFamily="34" charset="0"/>
                <a:cs typeface="Arial" panose="020B0604020202020204" pitchFamily="34" charset="0"/>
              </a:rPr>
              <a:t>is</a:t>
            </a:r>
            <a:r>
              <a:rPr lang="ru-RU" dirty="0" smtClean="0">
                <a:latin typeface="Arial" panose="020B0604020202020204" pitchFamily="34" charset="0"/>
                <a:cs typeface="Arial" panose="020B0604020202020204" pitchFamily="34" charset="0"/>
              </a:rPr>
              <a:t> </a:t>
            </a:r>
            <a:r>
              <a:rPr lang="ru-RU" dirty="0" err="1" smtClean="0">
                <a:latin typeface="Arial" panose="020B0604020202020204" pitchFamily="34" charset="0"/>
                <a:cs typeface="Arial" panose="020B0604020202020204" pitchFamily="34" charset="0"/>
              </a:rPr>
              <a:t>associated</a:t>
            </a:r>
            <a:r>
              <a:rPr lang="ru-RU" dirty="0" smtClean="0">
                <a:latin typeface="Arial" panose="020B0604020202020204" pitchFamily="34" charset="0"/>
                <a:cs typeface="Arial" panose="020B0604020202020204" pitchFamily="34" charset="0"/>
              </a:rPr>
              <a:t> </a:t>
            </a:r>
            <a:r>
              <a:rPr lang="ru-RU" dirty="0" err="1" smtClean="0">
                <a:latin typeface="Arial" panose="020B0604020202020204" pitchFamily="34" charset="0"/>
                <a:cs typeface="Arial" panose="020B0604020202020204" pitchFamily="34" charset="0"/>
              </a:rPr>
              <a:t>with</a:t>
            </a:r>
            <a:r>
              <a:rPr lang="ru-RU" dirty="0" smtClean="0">
                <a:latin typeface="Arial" panose="020B0604020202020204" pitchFamily="34" charset="0"/>
                <a:cs typeface="Arial" panose="020B0604020202020204" pitchFamily="34" charset="0"/>
              </a:rPr>
              <a:t> </a:t>
            </a:r>
            <a:r>
              <a:rPr lang="ru-RU" dirty="0" err="1" smtClean="0">
                <a:latin typeface="Arial" panose="020B0604020202020204" pitchFamily="34" charset="0"/>
                <a:cs typeface="Arial" panose="020B0604020202020204" pitchFamily="34" charset="0"/>
              </a:rPr>
              <a:t>the</a:t>
            </a:r>
            <a:r>
              <a:rPr lang="ru-RU" dirty="0" smtClean="0">
                <a:latin typeface="Arial" panose="020B0604020202020204" pitchFamily="34" charset="0"/>
                <a:cs typeface="Arial" panose="020B0604020202020204" pitchFamily="34" charset="0"/>
              </a:rPr>
              <a:t> </a:t>
            </a:r>
            <a:r>
              <a:rPr lang="ru-RU" dirty="0" err="1" smtClean="0">
                <a:latin typeface="Arial" panose="020B0604020202020204" pitchFamily="34" charset="0"/>
                <a:cs typeface="Arial" panose="020B0604020202020204" pitchFamily="34" charset="0"/>
              </a:rPr>
              <a:t>defeat</a:t>
            </a:r>
            <a:r>
              <a:rPr lang="ru-RU" dirty="0" smtClean="0">
                <a:latin typeface="Arial" panose="020B0604020202020204" pitchFamily="34" charset="0"/>
                <a:cs typeface="Arial" panose="020B0604020202020204" pitchFamily="34" charset="0"/>
              </a:rPr>
              <a:t> </a:t>
            </a:r>
            <a:r>
              <a:rPr lang="ru-RU" dirty="0" err="1" smtClean="0">
                <a:latin typeface="Arial" panose="020B0604020202020204" pitchFamily="34" charset="0"/>
                <a:cs typeface="Arial" panose="020B0604020202020204" pitchFamily="34" charset="0"/>
              </a:rPr>
              <a:t>of</a:t>
            </a:r>
            <a:r>
              <a:rPr lang="ru-RU" dirty="0" smtClean="0">
                <a:latin typeface="Arial" panose="020B0604020202020204" pitchFamily="34" charset="0"/>
                <a:cs typeface="Arial" panose="020B0604020202020204" pitchFamily="34" charset="0"/>
              </a:rPr>
              <a:t> </a:t>
            </a:r>
            <a:r>
              <a:rPr lang="ru-RU" dirty="0" err="1" smtClean="0">
                <a:latin typeface="Arial" panose="020B0604020202020204" pitchFamily="34" charset="0"/>
                <a:cs typeface="Arial" panose="020B0604020202020204" pitchFamily="34" charset="0"/>
              </a:rPr>
              <a:t>fascism</a:t>
            </a:r>
            <a:r>
              <a:rPr lang="ru-RU" dirty="0" smtClean="0">
                <a:latin typeface="Arial" panose="020B0604020202020204" pitchFamily="34" charset="0"/>
                <a:cs typeface="Arial" panose="020B0604020202020204" pitchFamily="34" charset="0"/>
              </a:rPr>
              <a:t> </a:t>
            </a:r>
            <a:r>
              <a:rPr lang="ru-RU" dirty="0" err="1" smtClean="0">
                <a:latin typeface="Arial" panose="020B0604020202020204" pitchFamily="34" charset="0"/>
                <a:cs typeface="Arial" panose="020B0604020202020204" pitchFamily="34" charset="0"/>
              </a:rPr>
              <a:t>in</a:t>
            </a:r>
            <a:r>
              <a:rPr lang="ru-RU" dirty="0" smtClean="0">
                <a:latin typeface="Arial" panose="020B0604020202020204" pitchFamily="34" charset="0"/>
                <a:cs typeface="Arial" panose="020B0604020202020204" pitchFamily="34" charset="0"/>
              </a:rPr>
              <a:t> </a:t>
            </a:r>
            <a:r>
              <a:rPr lang="ru-RU" dirty="0" err="1" smtClean="0">
                <a:latin typeface="Arial" panose="020B0604020202020204" pitchFamily="34" charset="0"/>
                <a:cs typeface="Arial" panose="020B0604020202020204" pitchFamily="34" charset="0"/>
              </a:rPr>
              <a:t>World</a:t>
            </a:r>
            <a:r>
              <a:rPr lang="ru-RU" dirty="0" smtClean="0">
                <a:latin typeface="Arial" panose="020B0604020202020204" pitchFamily="34" charset="0"/>
                <a:cs typeface="Arial" panose="020B0604020202020204" pitchFamily="34" charset="0"/>
              </a:rPr>
              <a:t> </a:t>
            </a:r>
            <a:r>
              <a:rPr lang="ru-RU" dirty="0" err="1" smtClean="0">
                <a:latin typeface="Arial" panose="020B0604020202020204" pitchFamily="34" charset="0"/>
                <a:cs typeface="Arial" panose="020B0604020202020204" pitchFamily="34" charset="0"/>
              </a:rPr>
              <a:t>War</a:t>
            </a:r>
            <a:r>
              <a:rPr lang="ru-RU" dirty="0" smtClean="0">
                <a:latin typeface="Arial" panose="020B0604020202020204" pitchFamily="34" charset="0"/>
                <a:cs typeface="Arial" panose="020B0604020202020204" pitchFamily="34" charset="0"/>
              </a:rPr>
              <a:t> </a:t>
            </a:r>
            <a:r>
              <a:rPr lang="ru-RU" dirty="0" err="1" smtClean="0">
                <a:latin typeface="Arial" panose="020B0604020202020204" pitchFamily="34" charset="0"/>
                <a:cs typeface="Arial" panose="020B0604020202020204" pitchFamily="34" charset="0"/>
              </a:rPr>
              <a:t>II</a:t>
            </a:r>
            <a:r>
              <a:rPr lang="ru-RU" dirty="0" smtClean="0">
                <a:latin typeface="Arial" panose="020B0604020202020204" pitchFamily="34" charset="0"/>
                <a:cs typeface="Arial" panose="020B0604020202020204" pitchFamily="34" charset="0"/>
              </a:rPr>
              <a:t>, </a:t>
            </a:r>
            <a:r>
              <a:rPr lang="ru-RU" dirty="0" err="1" smtClean="0">
                <a:latin typeface="Arial" panose="020B0604020202020204" pitchFamily="34" charset="0"/>
                <a:cs typeface="Arial" panose="020B0604020202020204" pitchFamily="34" charset="0"/>
              </a:rPr>
              <a:t>as</a:t>
            </a:r>
            <a:r>
              <a:rPr lang="ru-RU" dirty="0" smtClean="0">
                <a:latin typeface="Arial" panose="020B0604020202020204" pitchFamily="34" charset="0"/>
                <a:cs typeface="Arial" panose="020B0604020202020204" pitchFamily="34" charset="0"/>
              </a:rPr>
              <a:t> </a:t>
            </a:r>
            <a:r>
              <a:rPr lang="ru-RU" dirty="0" err="1" smtClean="0">
                <a:latin typeface="Arial" panose="020B0604020202020204" pitchFamily="34" charset="0"/>
                <a:cs typeface="Arial" panose="020B0604020202020204" pitchFamily="34" charset="0"/>
              </a:rPr>
              <a:t>well</a:t>
            </a:r>
            <a:r>
              <a:rPr lang="ru-RU" dirty="0" smtClean="0">
                <a:latin typeface="Arial" panose="020B0604020202020204" pitchFamily="34" charset="0"/>
                <a:cs typeface="Arial" panose="020B0604020202020204" pitchFamily="34" charset="0"/>
              </a:rPr>
              <a:t> </a:t>
            </a:r>
            <a:r>
              <a:rPr lang="ru-RU" dirty="0" err="1" smtClean="0">
                <a:latin typeface="Arial" panose="020B0604020202020204" pitchFamily="34" charset="0"/>
                <a:cs typeface="Arial" panose="020B0604020202020204" pitchFamily="34" charset="0"/>
              </a:rPr>
              <a:t>as</a:t>
            </a:r>
            <a:r>
              <a:rPr lang="ru-RU" dirty="0" smtClean="0">
                <a:latin typeface="Arial" panose="020B0604020202020204" pitchFamily="34" charset="0"/>
                <a:cs typeface="Arial" panose="020B0604020202020204" pitchFamily="34" charset="0"/>
              </a:rPr>
              <a:t> </a:t>
            </a:r>
            <a:r>
              <a:rPr lang="ru-RU" dirty="0" err="1" smtClean="0">
                <a:latin typeface="Arial" panose="020B0604020202020204" pitchFamily="34" charset="0"/>
                <a:cs typeface="Arial" panose="020B0604020202020204" pitchFamily="34" charset="0"/>
              </a:rPr>
              <a:t>the</a:t>
            </a:r>
            <a:r>
              <a:rPr lang="ru-RU" dirty="0" smtClean="0">
                <a:latin typeface="Arial" panose="020B0604020202020204" pitchFamily="34" charset="0"/>
                <a:cs typeface="Arial" panose="020B0604020202020204" pitchFamily="34" charset="0"/>
              </a:rPr>
              <a:t> </a:t>
            </a:r>
            <a:r>
              <a:rPr lang="ru-RU" dirty="0" err="1" smtClean="0">
                <a:latin typeface="Arial" panose="020B0604020202020204" pitchFamily="34" charset="0"/>
                <a:cs typeface="Arial" panose="020B0604020202020204" pitchFamily="34" charset="0"/>
              </a:rPr>
              <a:t>collapse</a:t>
            </a:r>
            <a:r>
              <a:rPr lang="ru-RU" dirty="0" smtClean="0">
                <a:latin typeface="Arial" panose="020B0604020202020204" pitchFamily="34" charset="0"/>
                <a:cs typeface="Arial" panose="020B0604020202020204" pitchFamily="34" charset="0"/>
              </a:rPr>
              <a:t> </a:t>
            </a:r>
            <a:r>
              <a:rPr lang="ru-RU" dirty="0" err="1" smtClean="0">
                <a:latin typeface="Arial" panose="020B0604020202020204" pitchFamily="34" charset="0"/>
                <a:cs typeface="Arial" panose="020B0604020202020204" pitchFamily="34" charset="0"/>
              </a:rPr>
              <a:t>of</a:t>
            </a:r>
            <a:r>
              <a:rPr lang="ru-RU" dirty="0" smtClean="0">
                <a:latin typeface="Arial" panose="020B0604020202020204" pitchFamily="34" charset="0"/>
                <a:cs typeface="Arial" panose="020B0604020202020204" pitchFamily="34" charset="0"/>
              </a:rPr>
              <a:t> </a:t>
            </a:r>
            <a:r>
              <a:rPr lang="ru-RU" dirty="0" err="1" smtClean="0">
                <a:latin typeface="Arial" panose="020B0604020202020204" pitchFamily="34" charset="0"/>
                <a:cs typeface="Arial" panose="020B0604020202020204" pitchFamily="34" charset="0"/>
              </a:rPr>
              <a:t>the</a:t>
            </a:r>
            <a:r>
              <a:rPr lang="ru-RU" dirty="0" smtClean="0">
                <a:latin typeface="Arial" panose="020B0604020202020204" pitchFamily="34" charset="0"/>
                <a:cs typeface="Arial" panose="020B0604020202020204" pitchFamily="34" charset="0"/>
              </a:rPr>
              <a:t> </a:t>
            </a:r>
            <a:r>
              <a:rPr lang="ru-RU" dirty="0" err="1" smtClean="0">
                <a:latin typeface="Arial" panose="020B0604020202020204" pitchFamily="34" charset="0"/>
                <a:cs typeface="Arial" panose="020B0604020202020204" pitchFamily="34" charset="0"/>
              </a:rPr>
              <a:t>colonial</a:t>
            </a:r>
            <a:r>
              <a:rPr lang="ru-RU" dirty="0" smtClean="0">
                <a:latin typeface="Arial" panose="020B0604020202020204" pitchFamily="34" charset="0"/>
                <a:cs typeface="Arial" panose="020B0604020202020204" pitchFamily="34" charset="0"/>
              </a:rPr>
              <a:t> </a:t>
            </a:r>
            <a:r>
              <a:rPr lang="ru-RU" dirty="0" err="1" smtClean="0">
                <a:latin typeface="Arial" panose="020B0604020202020204" pitchFamily="34" charset="0"/>
                <a:cs typeface="Arial" panose="020B0604020202020204" pitchFamily="34" charset="0"/>
              </a:rPr>
              <a:t>system</a:t>
            </a:r>
            <a:r>
              <a:rPr lang="ru-RU" dirty="0" smtClean="0">
                <a:latin typeface="Arial" panose="020B0604020202020204" pitchFamily="34" charset="0"/>
                <a:cs typeface="Arial" panose="020B0604020202020204" pitchFamily="34" charset="0"/>
              </a:rPr>
              <a:t>. </a:t>
            </a:r>
            <a:r>
              <a:rPr lang="ru-RU" dirty="0" err="1" smtClean="0">
                <a:latin typeface="Arial" panose="020B0604020202020204" pitchFamily="34" charset="0"/>
                <a:cs typeface="Arial" panose="020B0604020202020204" pitchFamily="34" charset="0"/>
              </a:rPr>
              <a:t>The</a:t>
            </a:r>
            <a:r>
              <a:rPr lang="ru-RU" dirty="0" smtClean="0">
                <a:latin typeface="Arial" panose="020B0604020202020204" pitchFamily="34" charset="0"/>
                <a:cs typeface="Arial" panose="020B0604020202020204" pitchFamily="34" charset="0"/>
              </a:rPr>
              <a:t> </a:t>
            </a:r>
            <a:r>
              <a:rPr lang="ru-RU" dirty="0" err="1" smtClean="0">
                <a:latin typeface="Arial" panose="020B0604020202020204" pitchFamily="34" charset="0"/>
                <a:cs typeface="Arial" panose="020B0604020202020204" pitchFamily="34" charset="0"/>
              </a:rPr>
              <a:t>number</a:t>
            </a:r>
            <a:r>
              <a:rPr lang="ru-RU" dirty="0" smtClean="0">
                <a:latin typeface="Arial" panose="020B0604020202020204" pitchFamily="34" charset="0"/>
                <a:cs typeface="Arial" panose="020B0604020202020204" pitchFamily="34" charset="0"/>
              </a:rPr>
              <a:t> </a:t>
            </a:r>
            <a:r>
              <a:rPr lang="ru-RU" dirty="0" err="1" smtClean="0">
                <a:latin typeface="Arial" panose="020B0604020202020204" pitchFamily="34" charset="0"/>
                <a:cs typeface="Arial" panose="020B0604020202020204" pitchFamily="34" charset="0"/>
              </a:rPr>
              <a:t>of</a:t>
            </a:r>
            <a:r>
              <a:rPr lang="ru-RU" dirty="0" smtClean="0">
                <a:latin typeface="Arial" panose="020B0604020202020204" pitchFamily="34" charset="0"/>
                <a:cs typeface="Arial" panose="020B0604020202020204" pitchFamily="34" charset="0"/>
              </a:rPr>
              <a:t> </a:t>
            </a:r>
            <a:r>
              <a:rPr lang="ru-RU" dirty="0" err="1" smtClean="0">
                <a:latin typeface="Arial" panose="020B0604020202020204" pitchFamily="34" charset="0"/>
                <a:cs typeface="Arial" panose="020B0604020202020204" pitchFamily="34" charset="0"/>
              </a:rPr>
              <a:t>democratic</a:t>
            </a:r>
            <a:r>
              <a:rPr lang="ru-RU" dirty="0" smtClean="0">
                <a:latin typeface="Arial" panose="020B0604020202020204" pitchFamily="34" charset="0"/>
                <a:cs typeface="Arial" panose="020B0604020202020204" pitchFamily="34" charset="0"/>
              </a:rPr>
              <a:t> </a:t>
            </a:r>
            <a:r>
              <a:rPr lang="ru-RU" dirty="0" err="1" smtClean="0">
                <a:latin typeface="Arial" panose="020B0604020202020204" pitchFamily="34" charset="0"/>
                <a:cs typeface="Arial" panose="020B0604020202020204" pitchFamily="34" charset="0"/>
              </a:rPr>
              <a:t>States</a:t>
            </a:r>
            <a:r>
              <a:rPr lang="ru-RU" dirty="0" smtClean="0">
                <a:latin typeface="Arial" panose="020B0604020202020204" pitchFamily="34" charset="0"/>
                <a:cs typeface="Arial" panose="020B0604020202020204" pitchFamily="34" charset="0"/>
              </a:rPr>
              <a:t> </a:t>
            </a:r>
            <a:r>
              <a:rPr lang="ru-RU" dirty="0" err="1" smtClean="0">
                <a:latin typeface="Arial" panose="020B0604020202020204" pitchFamily="34" charset="0"/>
                <a:cs typeface="Arial" panose="020B0604020202020204" pitchFamily="34" charset="0"/>
              </a:rPr>
              <a:t>increased</a:t>
            </a:r>
            <a:r>
              <a:rPr lang="ru-RU" dirty="0" smtClean="0">
                <a:latin typeface="Arial" panose="020B0604020202020204" pitchFamily="34" charset="0"/>
                <a:cs typeface="Arial" panose="020B0604020202020204" pitchFamily="34" charset="0"/>
              </a:rPr>
              <a:t> </a:t>
            </a:r>
            <a:r>
              <a:rPr lang="ru-RU" dirty="0" err="1" smtClean="0">
                <a:latin typeface="Arial" panose="020B0604020202020204" pitchFamily="34" charset="0"/>
                <a:cs typeface="Arial" panose="020B0604020202020204" pitchFamily="34" charset="0"/>
              </a:rPr>
              <a:t>to</a:t>
            </a:r>
            <a:r>
              <a:rPr lang="ru-RU" dirty="0" smtClean="0">
                <a:latin typeface="Arial" panose="020B0604020202020204" pitchFamily="34" charset="0"/>
                <a:cs typeface="Arial" panose="020B0604020202020204" pitchFamily="34" charset="0"/>
              </a:rPr>
              <a:t> 36 </a:t>
            </a:r>
            <a:r>
              <a:rPr lang="ru-RU" dirty="0" err="1" smtClean="0">
                <a:latin typeface="Arial" panose="020B0604020202020204" pitchFamily="34" charset="0"/>
                <a:cs typeface="Arial" panose="020B0604020202020204" pitchFamily="34" charset="0"/>
              </a:rPr>
              <a:t>during</a:t>
            </a:r>
            <a:r>
              <a:rPr lang="ru-RU" dirty="0" smtClean="0">
                <a:latin typeface="Arial" panose="020B0604020202020204" pitchFamily="34" charset="0"/>
                <a:cs typeface="Arial" panose="020B0604020202020204" pitchFamily="34" charset="0"/>
              </a:rPr>
              <a:t> </a:t>
            </a:r>
            <a:r>
              <a:rPr lang="ru-RU" dirty="0" err="1" smtClean="0">
                <a:latin typeface="Arial" panose="020B0604020202020204" pitchFamily="34" charset="0"/>
                <a:cs typeface="Arial" panose="020B0604020202020204" pitchFamily="34" charset="0"/>
              </a:rPr>
              <a:t>this</a:t>
            </a:r>
            <a:r>
              <a:rPr lang="ru-RU" dirty="0" smtClean="0">
                <a:latin typeface="Arial" panose="020B0604020202020204" pitchFamily="34" charset="0"/>
                <a:cs typeface="Arial" panose="020B0604020202020204" pitchFamily="34" charset="0"/>
              </a:rPr>
              <a:t> </a:t>
            </a:r>
            <a:r>
              <a:rPr lang="ru-RU" dirty="0" err="1" smtClean="0">
                <a:latin typeface="Arial" panose="020B0604020202020204" pitchFamily="34" charset="0"/>
                <a:cs typeface="Arial" panose="020B0604020202020204" pitchFamily="34" charset="0"/>
              </a:rPr>
              <a:t>period</a:t>
            </a:r>
            <a:r>
              <a:rPr lang="ru-RU" dirty="0" smtClean="0">
                <a:latin typeface="Arial" panose="020B0604020202020204" pitchFamily="34" charset="0"/>
                <a:cs typeface="Arial" panose="020B0604020202020204" pitchFamily="34" charset="0"/>
              </a:rPr>
              <a:t>. </a:t>
            </a:r>
            <a:r>
              <a:rPr lang="ru-RU" dirty="0" err="1" smtClean="0">
                <a:latin typeface="Arial" panose="020B0604020202020204" pitchFamily="34" charset="0"/>
                <a:cs typeface="Arial" panose="020B0604020202020204" pitchFamily="34" charset="0"/>
              </a:rPr>
              <a:t>After</a:t>
            </a:r>
            <a:r>
              <a:rPr lang="ru-RU" dirty="0" smtClean="0">
                <a:latin typeface="Arial" panose="020B0604020202020204" pitchFamily="34" charset="0"/>
                <a:cs typeface="Arial" panose="020B0604020202020204" pitchFamily="34" charset="0"/>
              </a:rPr>
              <a:t> </a:t>
            </a:r>
            <a:r>
              <a:rPr lang="ru-RU" dirty="0" err="1" smtClean="0">
                <a:latin typeface="Arial" panose="020B0604020202020204" pitchFamily="34" charset="0"/>
                <a:cs typeface="Arial" panose="020B0604020202020204" pitchFamily="34" charset="0"/>
              </a:rPr>
              <a:t>it</a:t>
            </a:r>
            <a:r>
              <a:rPr lang="ru-RU" dirty="0" smtClean="0">
                <a:latin typeface="Arial" panose="020B0604020202020204" pitchFamily="34" charset="0"/>
                <a:cs typeface="Arial" panose="020B0604020202020204" pitchFamily="34" charset="0"/>
              </a:rPr>
              <a:t> </a:t>
            </a:r>
            <a:r>
              <a:rPr lang="ru-RU" dirty="0" err="1" smtClean="0">
                <a:latin typeface="Arial" panose="020B0604020202020204" pitchFamily="34" charset="0"/>
                <a:cs typeface="Arial" panose="020B0604020202020204" pitchFamily="34" charset="0"/>
              </a:rPr>
              <a:t>came</a:t>
            </a:r>
            <a:r>
              <a:rPr lang="ru-RU" dirty="0" smtClean="0">
                <a:latin typeface="Arial" panose="020B0604020202020204" pitchFamily="34" charset="0"/>
                <a:cs typeface="Arial" panose="020B0604020202020204" pitchFamily="34" charset="0"/>
              </a:rPr>
              <a:t> a </a:t>
            </a:r>
            <a:r>
              <a:rPr lang="ru-RU" dirty="0" err="1" smtClean="0">
                <a:latin typeface="Arial" panose="020B0604020202020204" pitchFamily="34" charset="0"/>
                <a:cs typeface="Arial" panose="020B0604020202020204" pitchFamily="34" charset="0"/>
              </a:rPr>
              <a:t>new</a:t>
            </a:r>
            <a:r>
              <a:rPr lang="ru-RU" dirty="0" smtClean="0">
                <a:latin typeface="Arial" panose="020B0604020202020204" pitchFamily="34" charset="0"/>
                <a:cs typeface="Arial" panose="020B0604020202020204" pitchFamily="34" charset="0"/>
              </a:rPr>
              <a:t> </a:t>
            </a:r>
            <a:r>
              <a:rPr lang="ru-RU" dirty="0" err="1" smtClean="0">
                <a:latin typeface="Arial" panose="020B0604020202020204" pitchFamily="34" charset="0"/>
                <a:cs typeface="Arial" panose="020B0604020202020204" pitchFamily="34" charset="0"/>
              </a:rPr>
              <a:t>regressive</a:t>
            </a:r>
            <a:r>
              <a:rPr lang="ru-RU" dirty="0" smtClean="0">
                <a:latin typeface="Arial" panose="020B0604020202020204" pitchFamily="34" charset="0"/>
                <a:cs typeface="Arial" panose="020B0604020202020204" pitchFamily="34" charset="0"/>
              </a:rPr>
              <a:t> </a:t>
            </a:r>
            <a:r>
              <a:rPr lang="ru-RU" dirty="0" err="1" smtClean="0">
                <a:latin typeface="Arial" panose="020B0604020202020204" pitchFamily="34" charset="0"/>
                <a:cs typeface="Arial" panose="020B0604020202020204" pitchFamily="34" charset="0"/>
              </a:rPr>
              <a:t>wave</a:t>
            </a:r>
            <a:r>
              <a:rPr lang="ru-RU" dirty="0" smtClean="0">
                <a:latin typeface="Arial" panose="020B0604020202020204" pitchFamily="34" charset="0"/>
                <a:cs typeface="Arial" panose="020B0604020202020204" pitchFamily="34" charset="0"/>
              </a:rPr>
              <a:t>, </a:t>
            </a:r>
            <a:r>
              <a:rPr lang="ru-RU" dirty="0" err="1" smtClean="0">
                <a:latin typeface="Arial" panose="020B0604020202020204" pitchFamily="34" charset="0"/>
                <a:cs typeface="Arial" panose="020B0604020202020204" pitchFamily="34" charset="0"/>
              </a:rPr>
              <a:t>during</a:t>
            </a:r>
            <a:r>
              <a:rPr lang="ru-RU" dirty="0" smtClean="0">
                <a:latin typeface="Arial" panose="020B0604020202020204" pitchFamily="34" charset="0"/>
                <a:cs typeface="Arial" panose="020B0604020202020204" pitchFamily="34" charset="0"/>
              </a:rPr>
              <a:t> </a:t>
            </a:r>
            <a:r>
              <a:rPr lang="ru-RU" dirty="0" err="1" smtClean="0">
                <a:latin typeface="Arial" panose="020B0604020202020204" pitchFamily="34" charset="0"/>
                <a:cs typeface="Arial" panose="020B0604020202020204" pitchFamily="34" charset="0"/>
              </a:rPr>
              <a:t>which</a:t>
            </a:r>
            <a:r>
              <a:rPr lang="ru-RU" dirty="0" smtClean="0">
                <a:latin typeface="Arial" panose="020B0604020202020204" pitchFamily="34" charset="0"/>
                <a:cs typeface="Arial" panose="020B0604020202020204" pitchFamily="34" charset="0"/>
              </a:rPr>
              <a:t> a </a:t>
            </a:r>
            <a:r>
              <a:rPr lang="ru-RU" dirty="0" err="1" smtClean="0">
                <a:latin typeface="Arial" panose="020B0604020202020204" pitchFamily="34" charset="0"/>
                <a:cs typeface="Arial" panose="020B0604020202020204" pitchFamily="34" charset="0"/>
              </a:rPr>
              <a:t>number</a:t>
            </a:r>
            <a:r>
              <a:rPr lang="ru-RU" dirty="0" smtClean="0">
                <a:latin typeface="Arial" panose="020B0604020202020204" pitchFamily="34" charset="0"/>
                <a:cs typeface="Arial" panose="020B0604020202020204" pitchFamily="34" charset="0"/>
              </a:rPr>
              <a:t> </a:t>
            </a:r>
            <a:r>
              <a:rPr lang="ru-RU" dirty="0" err="1" smtClean="0">
                <a:latin typeface="Arial" panose="020B0604020202020204" pitchFamily="34" charset="0"/>
                <a:cs typeface="Arial" panose="020B0604020202020204" pitchFamily="34" charset="0"/>
              </a:rPr>
              <a:t>of</a:t>
            </a:r>
            <a:r>
              <a:rPr lang="ru-RU" dirty="0" smtClean="0">
                <a:latin typeface="Arial" panose="020B0604020202020204" pitchFamily="34" charset="0"/>
                <a:cs typeface="Arial" panose="020B0604020202020204" pitchFamily="34" charset="0"/>
              </a:rPr>
              <a:t> </a:t>
            </a:r>
            <a:r>
              <a:rPr lang="ru-RU" dirty="0" err="1" smtClean="0">
                <a:latin typeface="Arial" panose="020B0604020202020204" pitchFamily="34" charset="0"/>
                <a:cs typeface="Arial" panose="020B0604020202020204" pitchFamily="34" charset="0"/>
              </a:rPr>
              <a:t>military</a:t>
            </a:r>
            <a:r>
              <a:rPr lang="ru-RU" dirty="0" smtClean="0">
                <a:latin typeface="Arial" panose="020B0604020202020204" pitchFamily="34" charset="0"/>
                <a:cs typeface="Arial" panose="020B0604020202020204" pitchFamily="34" charset="0"/>
              </a:rPr>
              <a:t> </a:t>
            </a:r>
            <a:r>
              <a:rPr lang="ru-RU" dirty="0" err="1" smtClean="0">
                <a:latin typeface="Arial" panose="020B0604020202020204" pitchFamily="34" charset="0"/>
                <a:cs typeface="Arial" panose="020B0604020202020204" pitchFamily="34" charset="0"/>
              </a:rPr>
              <a:t>and</a:t>
            </a:r>
            <a:r>
              <a:rPr lang="ru-RU" dirty="0" smtClean="0">
                <a:latin typeface="Arial" panose="020B0604020202020204" pitchFamily="34" charset="0"/>
                <a:cs typeface="Arial" panose="020B0604020202020204" pitchFamily="34" charset="0"/>
              </a:rPr>
              <a:t> </a:t>
            </a:r>
            <a:r>
              <a:rPr lang="ru-RU" dirty="0" err="1" smtClean="0">
                <a:latin typeface="Arial" panose="020B0604020202020204" pitchFamily="34" charset="0"/>
                <a:cs typeface="Arial" panose="020B0604020202020204" pitchFamily="34" charset="0"/>
              </a:rPr>
              <a:t>authoritarian</a:t>
            </a:r>
            <a:r>
              <a:rPr lang="ru-RU" dirty="0" smtClean="0">
                <a:latin typeface="Arial" panose="020B0604020202020204" pitchFamily="34" charset="0"/>
                <a:cs typeface="Arial" panose="020B0604020202020204" pitchFamily="34" charset="0"/>
              </a:rPr>
              <a:t> </a:t>
            </a:r>
            <a:r>
              <a:rPr lang="ru-RU" dirty="0" err="1" smtClean="0">
                <a:latin typeface="Arial" panose="020B0604020202020204" pitchFamily="34" charset="0"/>
                <a:cs typeface="Arial" panose="020B0604020202020204" pitchFamily="34" charset="0"/>
              </a:rPr>
              <a:t>regimes</a:t>
            </a:r>
            <a:r>
              <a:rPr lang="ru-RU" dirty="0" smtClean="0">
                <a:latin typeface="Arial" panose="020B0604020202020204" pitchFamily="34" charset="0"/>
                <a:cs typeface="Arial" panose="020B0604020202020204" pitchFamily="34" charset="0"/>
              </a:rPr>
              <a:t> </a:t>
            </a:r>
            <a:r>
              <a:rPr lang="ru-RU" dirty="0" err="1" smtClean="0">
                <a:latin typeface="Arial" panose="020B0604020202020204" pitchFamily="34" charset="0"/>
                <a:cs typeface="Arial" panose="020B0604020202020204" pitchFamily="34" charset="0"/>
              </a:rPr>
              <a:t>were</a:t>
            </a:r>
            <a:r>
              <a:rPr lang="ru-RU" dirty="0" smtClean="0">
                <a:latin typeface="Arial" panose="020B0604020202020204" pitchFamily="34" charset="0"/>
                <a:cs typeface="Arial" panose="020B0604020202020204" pitchFamily="34" charset="0"/>
              </a:rPr>
              <a:t> </a:t>
            </a:r>
            <a:r>
              <a:rPr lang="ru-RU" dirty="0" err="1" smtClean="0">
                <a:latin typeface="Arial" panose="020B0604020202020204" pitchFamily="34" charset="0"/>
                <a:cs typeface="Arial" panose="020B0604020202020204" pitchFamily="34" charset="0"/>
              </a:rPr>
              <a:t>formed</a:t>
            </a:r>
            <a:r>
              <a:rPr lang="ru-RU" dirty="0" smtClean="0">
                <a:latin typeface="Arial" panose="020B0604020202020204" pitchFamily="34" charset="0"/>
                <a:cs typeface="Arial" panose="020B0604020202020204" pitchFamily="34" charset="0"/>
              </a:rPr>
              <a:t> (</a:t>
            </a:r>
            <a:r>
              <a:rPr lang="ru-RU" dirty="0" err="1" smtClean="0">
                <a:latin typeface="Arial" panose="020B0604020202020204" pitchFamily="34" charset="0"/>
                <a:cs typeface="Arial" panose="020B0604020202020204" pitchFamily="34" charset="0"/>
              </a:rPr>
              <a:t>including</a:t>
            </a:r>
            <a:r>
              <a:rPr lang="ru-RU" dirty="0" smtClean="0">
                <a:latin typeface="Arial" panose="020B0604020202020204" pitchFamily="34" charset="0"/>
                <a:cs typeface="Arial" panose="020B0604020202020204" pitchFamily="34" charset="0"/>
              </a:rPr>
              <a:t> </a:t>
            </a:r>
            <a:r>
              <a:rPr lang="ru-RU" dirty="0" err="1" smtClean="0">
                <a:latin typeface="Arial" panose="020B0604020202020204" pitchFamily="34" charset="0"/>
                <a:cs typeface="Arial" panose="020B0604020202020204" pitchFamily="34" charset="0"/>
              </a:rPr>
              <a:t>in</a:t>
            </a:r>
            <a:r>
              <a:rPr lang="ru-RU" dirty="0" smtClean="0">
                <a:latin typeface="Arial" panose="020B0604020202020204" pitchFamily="34" charset="0"/>
                <a:cs typeface="Arial" panose="020B0604020202020204" pitchFamily="34" charset="0"/>
              </a:rPr>
              <a:t> 1967 </a:t>
            </a:r>
            <a:r>
              <a:rPr lang="ru-RU" dirty="0" err="1" smtClean="0">
                <a:latin typeface="Arial" panose="020B0604020202020204" pitchFamily="34" charset="0"/>
                <a:cs typeface="Arial" panose="020B0604020202020204" pitchFamily="34" charset="0"/>
              </a:rPr>
              <a:t>in</a:t>
            </a:r>
            <a:r>
              <a:rPr lang="ru-RU" dirty="0" smtClean="0">
                <a:latin typeface="Arial" panose="020B0604020202020204" pitchFamily="34" charset="0"/>
                <a:cs typeface="Arial" panose="020B0604020202020204" pitchFamily="34" charset="0"/>
              </a:rPr>
              <a:t> </a:t>
            </a:r>
            <a:r>
              <a:rPr lang="ru-RU" dirty="0" err="1" smtClean="0">
                <a:latin typeface="Arial" panose="020B0604020202020204" pitchFamily="34" charset="0"/>
                <a:cs typeface="Arial" panose="020B0604020202020204" pitchFamily="34" charset="0"/>
              </a:rPr>
              <a:t>Greece</a:t>
            </a:r>
            <a:r>
              <a:rPr lang="ru-RU" dirty="0" smtClean="0">
                <a:latin typeface="Arial" panose="020B0604020202020204" pitchFamily="34" charset="0"/>
                <a:cs typeface="Arial" panose="020B0604020202020204" pitchFamily="34" charset="0"/>
              </a:rPr>
              <a:t> </a:t>
            </a:r>
            <a:r>
              <a:rPr lang="ru-RU" dirty="0" err="1" smtClean="0">
                <a:latin typeface="Arial" panose="020B0604020202020204" pitchFamily="34" charset="0"/>
                <a:cs typeface="Arial" panose="020B0604020202020204" pitchFamily="34" charset="0"/>
              </a:rPr>
              <a:t>and</a:t>
            </a:r>
            <a:r>
              <a:rPr lang="ru-RU" dirty="0" smtClean="0">
                <a:latin typeface="Arial" panose="020B0604020202020204" pitchFamily="34" charset="0"/>
                <a:cs typeface="Arial" panose="020B0604020202020204" pitchFamily="34" charset="0"/>
              </a:rPr>
              <a:t> </a:t>
            </a:r>
            <a:r>
              <a:rPr lang="ru-RU" dirty="0" err="1" smtClean="0">
                <a:latin typeface="Arial" panose="020B0604020202020204" pitchFamily="34" charset="0"/>
                <a:cs typeface="Arial" panose="020B0604020202020204" pitchFamily="34" charset="0"/>
              </a:rPr>
              <a:t>in</a:t>
            </a:r>
            <a:r>
              <a:rPr lang="ru-RU" dirty="0" smtClean="0">
                <a:latin typeface="Arial" panose="020B0604020202020204" pitchFamily="34" charset="0"/>
                <a:cs typeface="Arial" panose="020B0604020202020204" pitchFamily="34" charset="0"/>
              </a:rPr>
              <a:t> 1973 </a:t>
            </a:r>
            <a:r>
              <a:rPr lang="ru-RU" dirty="0" err="1" smtClean="0">
                <a:latin typeface="Arial" panose="020B0604020202020204" pitchFamily="34" charset="0"/>
                <a:cs typeface="Arial" panose="020B0604020202020204" pitchFamily="34" charset="0"/>
              </a:rPr>
              <a:t>in</a:t>
            </a:r>
            <a:r>
              <a:rPr lang="ru-RU" dirty="0" smtClean="0">
                <a:latin typeface="Arial" panose="020B0604020202020204" pitchFamily="34" charset="0"/>
                <a:cs typeface="Arial" panose="020B0604020202020204" pitchFamily="34" charset="0"/>
              </a:rPr>
              <a:t> </a:t>
            </a:r>
            <a:r>
              <a:rPr lang="ru-RU" dirty="0" err="1" smtClean="0">
                <a:latin typeface="Arial" panose="020B0604020202020204" pitchFamily="34" charset="0"/>
                <a:cs typeface="Arial" panose="020B0604020202020204" pitchFamily="34" charset="0"/>
              </a:rPr>
              <a:t>Chile</a:t>
            </a:r>
            <a:r>
              <a:rPr lang="ru-RU" dirty="0" smtClean="0">
                <a:latin typeface="Arial" panose="020B0604020202020204" pitchFamily="34" charset="0"/>
                <a:cs typeface="Arial" panose="020B0604020202020204" pitchFamily="34" charset="0"/>
              </a:rPr>
              <a:t>). </a:t>
            </a:r>
            <a:r>
              <a:rPr lang="ru-RU" dirty="0" err="1" smtClean="0">
                <a:latin typeface="Arial" panose="020B0604020202020204" pitchFamily="34" charset="0"/>
                <a:cs typeface="Arial" panose="020B0604020202020204" pitchFamily="34" charset="0"/>
              </a:rPr>
              <a:t>In</a:t>
            </a:r>
            <a:r>
              <a:rPr lang="ru-RU" dirty="0" smtClean="0">
                <a:latin typeface="Arial" panose="020B0604020202020204" pitchFamily="34" charset="0"/>
                <a:cs typeface="Arial" panose="020B0604020202020204" pitchFamily="34" charset="0"/>
              </a:rPr>
              <a:t> </a:t>
            </a:r>
            <a:r>
              <a:rPr lang="ru-RU" dirty="0" err="1" smtClean="0">
                <a:latin typeface="Arial" panose="020B0604020202020204" pitchFamily="34" charset="0"/>
                <a:cs typeface="Arial" panose="020B0604020202020204" pitchFamily="34" charset="0"/>
              </a:rPr>
              <a:t>general</a:t>
            </a:r>
            <a:r>
              <a:rPr lang="ru-RU" dirty="0" smtClean="0">
                <a:latin typeface="Arial" panose="020B0604020202020204" pitchFamily="34" charset="0"/>
                <a:cs typeface="Arial" panose="020B0604020202020204" pitchFamily="34" charset="0"/>
              </a:rPr>
              <a:t>, </a:t>
            </a:r>
            <a:r>
              <a:rPr lang="ru-RU" dirty="0" err="1" smtClean="0">
                <a:latin typeface="Arial" panose="020B0604020202020204" pitchFamily="34" charset="0"/>
                <a:cs typeface="Arial" panose="020B0604020202020204" pitchFamily="34" charset="0"/>
              </a:rPr>
              <a:t>the</a:t>
            </a:r>
            <a:r>
              <a:rPr lang="ru-RU" dirty="0" smtClean="0">
                <a:latin typeface="Arial" panose="020B0604020202020204" pitchFamily="34" charset="0"/>
                <a:cs typeface="Arial" panose="020B0604020202020204" pitchFamily="34" charset="0"/>
              </a:rPr>
              <a:t> </a:t>
            </a:r>
            <a:r>
              <a:rPr lang="ru-RU" dirty="0" err="1" smtClean="0">
                <a:latin typeface="Arial" panose="020B0604020202020204" pitchFamily="34" charset="0"/>
                <a:cs typeface="Arial" panose="020B0604020202020204" pitchFamily="34" charset="0"/>
              </a:rPr>
              <a:t>second</a:t>
            </a:r>
            <a:r>
              <a:rPr lang="ru-RU" dirty="0" smtClean="0">
                <a:latin typeface="Arial" panose="020B0604020202020204" pitchFamily="34" charset="0"/>
                <a:cs typeface="Arial" panose="020B0604020202020204" pitchFamily="34" charset="0"/>
              </a:rPr>
              <a:t> "</a:t>
            </a:r>
            <a:r>
              <a:rPr lang="ru-RU" dirty="0" err="1" smtClean="0">
                <a:latin typeface="Arial" panose="020B0604020202020204" pitchFamily="34" charset="0"/>
                <a:cs typeface="Arial" panose="020B0604020202020204" pitchFamily="34" charset="0"/>
              </a:rPr>
              <a:t>rollback</a:t>
            </a:r>
            <a:r>
              <a:rPr lang="ru-RU" dirty="0" smtClean="0">
                <a:latin typeface="Arial" panose="020B0604020202020204" pitchFamily="34" charset="0"/>
                <a:cs typeface="Arial" panose="020B0604020202020204" pitchFamily="34" charset="0"/>
              </a:rPr>
              <a:t>" </a:t>
            </a:r>
            <a:r>
              <a:rPr lang="ru-RU" dirty="0" err="1" smtClean="0">
                <a:latin typeface="Arial" panose="020B0604020202020204" pitchFamily="34" charset="0"/>
                <a:cs typeface="Arial" panose="020B0604020202020204" pitchFamily="34" charset="0"/>
              </a:rPr>
              <a:t>lasted</a:t>
            </a:r>
            <a:r>
              <a:rPr lang="ru-RU" dirty="0" smtClean="0">
                <a:latin typeface="Arial" panose="020B0604020202020204" pitchFamily="34" charset="0"/>
                <a:cs typeface="Arial" panose="020B0604020202020204" pitchFamily="34" charset="0"/>
              </a:rPr>
              <a:t> </a:t>
            </a:r>
            <a:r>
              <a:rPr lang="ru-RU" dirty="0" err="1" smtClean="0">
                <a:latin typeface="Arial" panose="020B0604020202020204" pitchFamily="34" charset="0"/>
                <a:cs typeface="Arial" panose="020B0604020202020204" pitchFamily="34" charset="0"/>
              </a:rPr>
              <a:t>from</a:t>
            </a:r>
            <a:r>
              <a:rPr lang="ru-RU" dirty="0" smtClean="0">
                <a:latin typeface="Arial" panose="020B0604020202020204" pitchFamily="34" charset="0"/>
                <a:cs typeface="Arial" panose="020B0604020202020204" pitchFamily="34" charset="0"/>
              </a:rPr>
              <a:t> </a:t>
            </a:r>
            <a:r>
              <a:rPr lang="ru-RU" dirty="0" err="1" smtClean="0">
                <a:latin typeface="Arial" panose="020B0604020202020204" pitchFamily="34" charset="0"/>
                <a:cs typeface="Arial" panose="020B0604020202020204" pitchFamily="34" charset="0"/>
              </a:rPr>
              <a:t>the</a:t>
            </a:r>
            <a:r>
              <a:rPr lang="ru-RU" dirty="0" smtClean="0">
                <a:latin typeface="Arial" panose="020B0604020202020204" pitchFamily="34" charset="0"/>
                <a:cs typeface="Arial" panose="020B0604020202020204" pitchFamily="34" charset="0"/>
              </a:rPr>
              <a:t> </a:t>
            </a:r>
            <a:r>
              <a:rPr lang="ru-RU" dirty="0" err="1" smtClean="0">
                <a:latin typeface="Arial" panose="020B0604020202020204" pitchFamily="34" charset="0"/>
                <a:cs typeface="Arial" panose="020B0604020202020204" pitchFamily="34" charset="0"/>
              </a:rPr>
              <a:t>early</a:t>
            </a:r>
            <a:r>
              <a:rPr lang="ru-RU" dirty="0" smtClean="0">
                <a:latin typeface="Arial" panose="020B0604020202020204" pitchFamily="34" charset="0"/>
                <a:cs typeface="Arial" panose="020B0604020202020204" pitchFamily="34" charset="0"/>
              </a:rPr>
              <a:t> </a:t>
            </a:r>
            <a:r>
              <a:rPr lang="ru-RU" dirty="0" err="1" smtClean="0">
                <a:latin typeface="Arial" panose="020B0604020202020204" pitchFamily="34" charset="0"/>
                <a:cs typeface="Arial" panose="020B0604020202020204" pitchFamily="34" charset="0"/>
              </a:rPr>
              <a:t>1960s</a:t>
            </a:r>
            <a:r>
              <a:rPr lang="ru-RU" dirty="0" smtClean="0">
                <a:latin typeface="Arial" panose="020B0604020202020204" pitchFamily="34" charset="0"/>
                <a:cs typeface="Arial" panose="020B0604020202020204" pitchFamily="34" charset="0"/>
              </a:rPr>
              <a:t> </a:t>
            </a:r>
            <a:r>
              <a:rPr lang="ru-RU" dirty="0" err="1" smtClean="0">
                <a:latin typeface="Arial" panose="020B0604020202020204" pitchFamily="34" charset="0"/>
                <a:cs typeface="Arial" panose="020B0604020202020204" pitchFamily="34" charset="0"/>
              </a:rPr>
              <a:t>to</a:t>
            </a:r>
            <a:r>
              <a:rPr lang="ru-RU" dirty="0" smtClean="0">
                <a:latin typeface="Arial" panose="020B0604020202020204" pitchFamily="34" charset="0"/>
                <a:cs typeface="Arial" panose="020B0604020202020204" pitchFamily="34" charset="0"/>
              </a:rPr>
              <a:t> </a:t>
            </a:r>
            <a:r>
              <a:rPr lang="ru-RU" dirty="0" err="1" smtClean="0">
                <a:latin typeface="Arial" panose="020B0604020202020204" pitchFamily="34" charset="0"/>
                <a:cs typeface="Arial" panose="020B0604020202020204" pitchFamily="34" charset="0"/>
              </a:rPr>
              <a:t>the</a:t>
            </a:r>
            <a:r>
              <a:rPr lang="ru-RU" dirty="0" smtClean="0">
                <a:latin typeface="Arial" panose="020B0604020202020204" pitchFamily="34" charset="0"/>
                <a:cs typeface="Arial" panose="020B0604020202020204" pitchFamily="34" charset="0"/>
              </a:rPr>
              <a:t> </a:t>
            </a:r>
            <a:r>
              <a:rPr lang="ru-RU" dirty="0" err="1" smtClean="0">
                <a:latin typeface="Arial" panose="020B0604020202020204" pitchFamily="34" charset="0"/>
                <a:cs typeface="Arial" panose="020B0604020202020204" pitchFamily="34" charset="0"/>
              </a:rPr>
              <a:t>early</a:t>
            </a:r>
            <a:r>
              <a:rPr lang="ru-RU" dirty="0" smtClean="0">
                <a:latin typeface="Arial" panose="020B0604020202020204" pitchFamily="34" charset="0"/>
                <a:cs typeface="Arial" panose="020B0604020202020204" pitchFamily="34" charset="0"/>
              </a:rPr>
              <a:t> </a:t>
            </a:r>
            <a:r>
              <a:rPr lang="ru-RU" dirty="0" err="1" smtClean="0">
                <a:latin typeface="Arial" panose="020B0604020202020204" pitchFamily="34" charset="0"/>
                <a:cs typeface="Arial" panose="020B0604020202020204" pitchFamily="34" charset="0"/>
              </a:rPr>
              <a:t>1970s</a:t>
            </a:r>
            <a:r>
              <a:rPr lang="ru-RU" dirty="0" smtClean="0">
                <a:latin typeface="Arial" panose="020B0604020202020204" pitchFamily="34" charset="0"/>
                <a:cs typeface="Arial" panose="020B0604020202020204" pitchFamily="34" charset="0"/>
              </a:rPr>
              <a:t>. </a:t>
            </a:r>
            <a:r>
              <a:rPr lang="ru-RU" dirty="0" err="1" smtClean="0">
                <a:latin typeface="Arial" panose="020B0604020202020204" pitchFamily="34" charset="0"/>
                <a:cs typeface="Arial" panose="020B0604020202020204" pitchFamily="34" charset="0"/>
              </a:rPr>
              <a:t>The</a:t>
            </a:r>
            <a:r>
              <a:rPr lang="ru-RU" dirty="0" smtClean="0">
                <a:latin typeface="Arial" panose="020B0604020202020204" pitchFamily="34" charset="0"/>
                <a:cs typeface="Arial" panose="020B0604020202020204" pitchFamily="34" charset="0"/>
              </a:rPr>
              <a:t> </a:t>
            </a:r>
            <a:r>
              <a:rPr lang="ru-RU" dirty="0" err="1" smtClean="0">
                <a:latin typeface="Arial" panose="020B0604020202020204" pitchFamily="34" charset="0"/>
                <a:cs typeface="Arial" panose="020B0604020202020204" pitchFamily="34" charset="0"/>
              </a:rPr>
              <a:t>number</a:t>
            </a:r>
            <a:r>
              <a:rPr lang="ru-RU" dirty="0" smtClean="0">
                <a:latin typeface="Arial" panose="020B0604020202020204" pitchFamily="34" charset="0"/>
                <a:cs typeface="Arial" panose="020B0604020202020204" pitchFamily="34" charset="0"/>
              </a:rPr>
              <a:t> </a:t>
            </a:r>
            <a:r>
              <a:rPr lang="ru-RU" dirty="0" err="1" smtClean="0">
                <a:latin typeface="Arial" panose="020B0604020202020204" pitchFamily="34" charset="0"/>
                <a:cs typeface="Arial" panose="020B0604020202020204" pitchFamily="34" charset="0"/>
              </a:rPr>
              <a:t>of</a:t>
            </a:r>
            <a:r>
              <a:rPr lang="ru-RU" dirty="0" smtClean="0">
                <a:latin typeface="Arial" panose="020B0604020202020204" pitchFamily="34" charset="0"/>
                <a:cs typeface="Arial" panose="020B0604020202020204" pitchFamily="34" charset="0"/>
              </a:rPr>
              <a:t> </a:t>
            </a:r>
            <a:r>
              <a:rPr lang="ru-RU" dirty="0" err="1" smtClean="0">
                <a:latin typeface="Arial" panose="020B0604020202020204" pitchFamily="34" charset="0"/>
                <a:cs typeface="Arial" panose="020B0604020202020204" pitchFamily="34" charset="0"/>
              </a:rPr>
              <a:t>democratic</a:t>
            </a:r>
            <a:r>
              <a:rPr lang="ru-RU" dirty="0" smtClean="0">
                <a:latin typeface="Arial" panose="020B0604020202020204" pitchFamily="34" charset="0"/>
                <a:cs typeface="Arial" panose="020B0604020202020204" pitchFamily="34" charset="0"/>
              </a:rPr>
              <a:t> </a:t>
            </a:r>
            <a:r>
              <a:rPr lang="ru-RU" dirty="0" err="1" smtClean="0">
                <a:latin typeface="Arial" panose="020B0604020202020204" pitchFamily="34" charset="0"/>
                <a:cs typeface="Arial" panose="020B0604020202020204" pitchFamily="34" charset="0"/>
              </a:rPr>
              <a:t>States</a:t>
            </a:r>
            <a:r>
              <a:rPr lang="ru-RU" dirty="0" smtClean="0">
                <a:latin typeface="Arial" panose="020B0604020202020204" pitchFamily="34" charset="0"/>
                <a:cs typeface="Arial" panose="020B0604020202020204" pitchFamily="34" charset="0"/>
              </a:rPr>
              <a:t> </a:t>
            </a:r>
            <a:r>
              <a:rPr lang="ru-RU" dirty="0" err="1" smtClean="0">
                <a:latin typeface="Arial" panose="020B0604020202020204" pitchFamily="34" charset="0"/>
                <a:cs typeface="Arial" panose="020B0604020202020204" pitchFamily="34" charset="0"/>
              </a:rPr>
              <a:t>has</a:t>
            </a:r>
            <a:r>
              <a:rPr lang="ru-RU" dirty="0" smtClean="0">
                <a:latin typeface="Arial" panose="020B0604020202020204" pitchFamily="34" charset="0"/>
                <a:cs typeface="Arial" panose="020B0604020202020204" pitchFamily="34" charset="0"/>
              </a:rPr>
              <a:t> </a:t>
            </a:r>
            <a:r>
              <a:rPr lang="ru-RU" dirty="0" err="1" smtClean="0">
                <a:latin typeface="Arial" panose="020B0604020202020204" pitchFamily="34" charset="0"/>
                <a:cs typeface="Arial" panose="020B0604020202020204" pitchFamily="34" charset="0"/>
              </a:rPr>
              <a:t>decreased</a:t>
            </a:r>
            <a:r>
              <a:rPr lang="ru-RU" dirty="0" smtClean="0">
                <a:latin typeface="Arial" panose="020B0604020202020204" pitchFamily="34" charset="0"/>
                <a:cs typeface="Arial" panose="020B0604020202020204" pitchFamily="34" charset="0"/>
              </a:rPr>
              <a:t> </a:t>
            </a:r>
            <a:r>
              <a:rPr lang="ru-RU" dirty="0" err="1" smtClean="0">
                <a:latin typeface="Arial" panose="020B0604020202020204" pitchFamily="34" charset="0"/>
                <a:cs typeface="Arial" panose="020B0604020202020204" pitchFamily="34" charset="0"/>
              </a:rPr>
              <a:t>from</a:t>
            </a:r>
            <a:r>
              <a:rPr lang="ru-RU" dirty="0" smtClean="0">
                <a:latin typeface="Arial" panose="020B0604020202020204" pitchFamily="34" charset="0"/>
                <a:cs typeface="Arial" panose="020B0604020202020204" pitchFamily="34" charset="0"/>
              </a:rPr>
              <a:t> 36 </a:t>
            </a:r>
            <a:r>
              <a:rPr lang="ru-RU" dirty="0" err="1" smtClean="0">
                <a:latin typeface="Arial" panose="020B0604020202020204" pitchFamily="34" charset="0"/>
                <a:cs typeface="Arial" panose="020B0604020202020204" pitchFamily="34" charset="0"/>
              </a:rPr>
              <a:t>to</a:t>
            </a:r>
            <a:r>
              <a:rPr lang="ru-RU" dirty="0" smtClean="0">
                <a:latin typeface="Arial" panose="020B0604020202020204" pitchFamily="34" charset="0"/>
                <a:cs typeface="Arial" panose="020B0604020202020204" pitchFamily="34" charset="0"/>
              </a:rPr>
              <a:t> 30.</a:t>
            </a:r>
            <a:endParaRPr lang="ru-RU"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199865350"/>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28600" y="381000"/>
            <a:ext cx="8610600" cy="5509200"/>
          </a:xfrm>
          <a:prstGeom prst="rect">
            <a:avLst/>
          </a:prstGeom>
        </p:spPr>
        <p:txBody>
          <a:bodyPr wrap="square">
            <a:spAutoFit/>
          </a:bodyPr>
          <a:lstStyle/>
          <a:p>
            <a:r>
              <a:rPr lang="ru-RU" sz="2200" dirty="0" err="1" smtClean="0">
                <a:latin typeface="Arial" panose="020B0604020202020204" pitchFamily="34" charset="0"/>
                <a:cs typeface="Arial" panose="020B0604020202020204" pitchFamily="34" charset="0"/>
              </a:rPr>
              <a:t>Finally</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the</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third</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wave</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began</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in</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the</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first</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half</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of</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the</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1970s</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Democratic</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processes</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first</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covered</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Western</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Europe</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Latin</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America</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Asia</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in</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the</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late</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1980s</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and</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at</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the</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junction</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of</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the</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1980s</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and</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1990s</a:t>
            </a:r>
            <a:r>
              <a:rPr lang="ru-RU" sz="2200" dirty="0" smtClean="0">
                <a:latin typeface="Arial" panose="020B0604020202020204" pitchFamily="34" charset="0"/>
                <a:cs typeface="Arial" panose="020B0604020202020204" pitchFamily="34" charset="0"/>
              </a:rPr>
              <a:t> - </a:t>
            </a:r>
            <a:r>
              <a:rPr lang="ru-RU" sz="2200" dirty="0" err="1" smtClean="0">
                <a:latin typeface="Arial" panose="020B0604020202020204" pitchFamily="34" charset="0"/>
                <a:cs typeface="Arial" panose="020B0604020202020204" pitchFamily="34" charset="0"/>
              </a:rPr>
              <a:t>Eastern</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Europe</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the</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USSR</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and</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then</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South</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Africa</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During</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this</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period</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the</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number</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of</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democratic</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countries</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has</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roughly</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doubled</a:t>
            </a:r>
            <a:r>
              <a:rPr lang="ru-RU" sz="2200" dirty="0" smtClean="0">
                <a:latin typeface="Arial" panose="020B0604020202020204" pitchFamily="34" charset="0"/>
                <a:cs typeface="Arial" panose="020B0604020202020204" pitchFamily="34" charset="0"/>
              </a:rPr>
              <a:t>.</a:t>
            </a:r>
          </a:p>
          <a:p>
            <a:endParaRPr lang="ru-RU" sz="2200" dirty="0" smtClean="0">
              <a:latin typeface="Arial" panose="020B0604020202020204" pitchFamily="34" charset="0"/>
              <a:cs typeface="Arial" panose="020B0604020202020204" pitchFamily="34" charset="0"/>
            </a:endParaRPr>
          </a:p>
          <a:p>
            <a:r>
              <a:rPr lang="ru-RU" sz="2200" dirty="0" smtClean="0">
                <a:latin typeface="Arial" panose="020B0604020202020204" pitchFamily="34" charset="0"/>
                <a:cs typeface="Arial" panose="020B0604020202020204" pitchFamily="34" charset="0"/>
              </a:rPr>
              <a:t>S. </a:t>
            </a:r>
            <a:r>
              <a:rPr lang="ru-RU" sz="2200" dirty="0" err="1" smtClean="0">
                <a:latin typeface="Arial" panose="020B0604020202020204" pitchFamily="34" charset="0"/>
                <a:cs typeface="Arial" panose="020B0604020202020204" pitchFamily="34" charset="0"/>
              </a:rPr>
              <a:t>Huntington's</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research</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on</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democratization</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gave</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rise</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to</a:t>
            </a:r>
            <a:r>
              <a:rPr lang="ru-RU" sz="2200" dirty="0" smtClean="0">
                <a:latin typeface="Arial" panose="020B0604020202020204" pitchFamily="34" charset="0"/>
                <a:cs typeface="Arial" panose="020B0604020202020204" pitchFamily="34" charset="0"/>
              </a:rPr>
              <a:t> a </a:t>
            </a:r>
            <a:r>
              <a:rPr lang="ru-RU" sz="2200" dirty="0" err="1" smtClean="0">
                <a:latin typeface="Arial" panose="020B0604020202020204" pitchFamily="34" charset="0"/>
                <a:cs typeface="Arial" panose="020B0604020202020204" pitchFamily="34" charset="0"/>
              </a:rPr>
              <a:t>whole</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trend</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in</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science</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Some</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authors</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name</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slightly</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different</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dates</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of</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the</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democratic</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waves</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others</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identify</a:t>
            </a:r>
            <a:r>
              <a:rPr lang="ru-RU" sz="2200" dirty="0" smtClean="0">
                <a:latin typeface="Arial" panose="020B0604020202020204" pitchFamily="34" charset="0"/>
                <a:cs typeface="Arial" panose="020B0604020202020204" pitchFamily="34" charset="0"/>
              </a:rPr>
              <a:t> a </a:t>
            </a:r>
            <a:r>
              <a:rPr lang="ru-RU" sz="2200" dirty="0" err="1" smtClean="0">
                <a:latin typeface="Arial" panose="020B0604020202020204" pitchFamily="34" charset="0"/>
                <a:cs typeface="Arial" panose="020B0604020202020204" pitchFamily="34" charset="0"/>
              </a:rPr>
              <a:t>larger</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number</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of</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waves</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of</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democratization</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give</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different</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figures</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as</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to</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how</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many</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countries</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became</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democratic</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during</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each</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of</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the</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waves</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or</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how</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many</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remained</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after</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the</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next</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rollback</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wave</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etc</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Nevertheless</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the</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common</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points</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that</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practically</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do</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not</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cause</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controversy</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are</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the</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recognition</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of</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the</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undulating</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and</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progressive</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nature</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of</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democratization</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which</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implies</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an</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increase</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in</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the</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number</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of</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democratic</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countries</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with</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each</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new</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wave</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despite</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the</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rollbacks</a:t>
            </a:r>
            <a:r>
              <a:rPr lang="ru-RU" sz="2200" dirty="0" smtClean="0">
                <a:latin typeface="Arial" panose="020B0604020202020204" pitchFamily="34" charset="0"/>
                <a:cs typeface="Arial" panose="020B0604020202020204" pitchFamily="34" charset="0"/>
              </a:rPr>
              <a:t>".</a:t>
            </a:r>
            <a:endParaRPr lang="ru-RU" sz="22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667158730"/>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97814" y="353695"/>
            <a:ext cx="7948371" cy="492443"/>
          </a:xfrm>
        </p:spPr>
        <p:txBody>
          <a:bodyPr/>
          <a:lstStyle/>
          <a:p>
            <a:pPr algn="ctr"/>
            <a:r>
              <a:rPr lang="en-US" dirty="0" smtClean="0">
                <a:latin typeface="Arial" panose="020B0604020202020204" pitchFamily="34" charset="0"/>
                <a:cs typeface="Arial" panose="020B0604020202020204" pitchFamily="34" charset="0"/>
              </a:rPr>
              <a:t>Conclusion</a:t>
            </a:r>
            <a:endParaRPr lang="ru-RU" dirty="0"/>
          </a:p>
        </p:txBody>
      </p:sp>
      <p:sp>
        <p:nvSpPr>
          <p:cNvPr id="3" name="Текст 2"/>
          <p:cNvSpPr>
            <a:spLocks noGrp="1"/>
          </p:cNvSpPr>
          <p:nvPr>
            <p:ph type="body" idx="1"/>
          </p:nvPr>
        </p:nvSpPr>
        <p:spPr>
          <a:xfrm>
            <a:off x="304799" y="1219200"/>
            <a:ext cx="8534400" cy="4739759"/>
          </a:xfrm>
        </p:spPr>
        <p:txBody>
          <a:bodyPr/>
          <a:lstStyle/>
          <a:p>
            <a:r>
              <a:rPr lang="en-US" sz="2200" dirty="0">
                <a:latin typeface="Arial" panose="020B0604020202020204" pitchFamily="34" charset="0"/>
                <a:cs typeface="Arial" panose="020B0604020202020204" pitchFamily="34" charset="0"/>
              </a:rPr>
              <a:t>The modern world is undergoing serious changes, expressed in a change in the political system, in its qualitative complication, which has become the main trend of global political development. The shifts are taking place against the background of such major political processes that determine the vector of world development as globalization, integration and democratization, which are developing inconsistently and are accompanied by processes that have the opposite direction, but are not leading — isolationism, disintegration, and the development of authoritarian regimes.</a:t>
            </a:r>
          </a:p>
          <a:p>
            <a:endParaRPr lang="en-US" sz="2200" dirty="0">
              <a:latin typeface="Arial" panose="020B0604020202020204" pitchFamily="34" charset="0"/>
              <a:cs typeface="Arial" panose="020B0604020202020204" pitchFamily="34" charset="0"/>
            </a:endParaRPr>
          </a:p>
          <a:p>
            <a:r>
              <a:rPr lang="en-US" sz="2200" dirty="0">
                <a:latin typeface="Arial" panose="020B0604020202020204" pitchFamily="34" charset="0"/>
                <a:cs typeface="Arial" panose="020B0604020202020204" pitchFamily="34" charset="0"/>
              </a:rPr>
              <a:t>The transformation of the global political system, along with the development of global processes, generates new forms of international interaction characterized by multilateralism, the participation of States and non-State actors and network principles.</a:t>
            </a:r>
            <a:endParaRPr lang="ru-RU" sz="22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22333108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97814" y="353695"/>
            <a:ext cx="7948371" cy="492443"/>
          </a:xfrm>
        </p:spPr>
        <p:txBody>
          <a:bodyPr/>
          <a:lstStyle/>
          <a:p>
            <a:pPr algn="ctr"/>
            <a:r>
              <a:rPr lang="en-US" dirty="0" smtClean="0">
                <a:latin typeface="Arial" panose="020B0604020202020204" pitchFamily="34" charset="0"/>
                <a:cs typeface="Arial" panose="020B0604020202020204" pitchFamily="34" charset="0"/>
              </a:rPr>
              <a:t>Introduction</a:t>
            </a:r>
            <a:endParaRPr lang="ru-RU" dirty="0"/>
          </a:p>
        </p:txBody>
      </p:sp>
      <p:sp>
        <p:nvSpPr>
          <p:cNvPr id="3" name="Текст 2"/>
          <p:cNvSpPr>
            <a:spLocks noGrp="1"/>
          </p:cNvSpPr>
          <p:nvPr>
            <p:ph type="body" idx="1"/>
          </p:nvPr>
        </p:nvSpPr>
        <p:spPr>
          <a:xfrm>
            <a:off x="304801" y="990600"/>
            <a:ext cx="8610600" cy="5201424"/>
          </a:xfrm>
        </p:spPr>
        <p:txBody>
          <a:bodyPr/>
          <a:lstStyle/>
          <a:p>
            <a:r>
              <a:rPr lang="en-US" sz="2600" dirty="0">
                <a:latin typeface="Arial" panose="020B0604020202020204" pitchFamily="34" charset="0"/>
                <a:cs typeface="Arial" panose="020B0604020202020204" pitchFamily="34" charset="0"/>
              </a:rPr>
              <a:t>Since the last decade of the 20th century, many theories and scenarios of the political development of the world have been proposed. </a:t>
            </a:r>
            <a:endParaRPr lang="ru-RU" sz="2600" dirty="0" smtClean="0">
              <a:latin typeface="Arial" panose="020B0604020202020204" pitchFamily="34" charset="0"/>
              <a:cs typeface="Arial" panose="020B0604020202020204" pitchFamily="34" charset="0"/>
            </a:endParaRPr>
          </a:p>
          <a:p>
            <a:r>
              <a:rPr lang="en-US" sz="2600" dirty="0" smtClean="0">
                <a:latin typeface="Arial" panose="020B0604020202020204" pitchFamily="34" charset="0"/>
                <a:cs typeface="Arial" panose="020B0604020202020204" pitchFamily="34" charset="0"/>
              </a:rPr>
              <a:t>This </a:t>
            </a:r>
            <a:r>
              <a:rPr lang="en-US" sz="2600" dirty="0">
                <a:latin typeface="Arial" panose="020B0604020202020204" pitchFamily="34" charset="0"/>
                <a:cs typeface="Arial" panose="020B0604020202020204" pitchFamily="34" charset="0"/>
              </a:rPr>
              <a:t>is the "end of history" due to the victory of the liberal idea, and the clash of civilizations, and the return to the socialist idea (the so-called new "left turn"), and a number of others. </a:t>
            </a:r>
            <a:endParaRPr lang="ru-RU" sz="2600" dirty="0" smtClean="0">
              <a:latin typeface="Arial" panose="020B0604020202020204" pitchFamily="34" charset="0"/>
              <a:cs typeface="Arial" panose="020B0604020202020204" pitchFamily="34" charset="0"/>
            </a:endParaRPr>
          </a:p>
          <a:p>
            <a:r>
              <a:rPr lang="en-US" sz="2600" dirty="0" smtClean="0">
                <a:latin typeface="Arial" panose="020B0604020202020204" pitchFamily="34" charset="0"/>
                <a:cs typeface="Arial" panose="020B0604020202020204" pitchFamily="34" charset="0"/>
              </a:rPr>
              <a:t>There </a:t>
            </a:r>
            <a:r>
              <a:rPr lang="en-US" sz="2600" dirty="0">
                <a:latin typeface="Arial" panose="020B0604020202020204" pitchFamily="34" charset="0"/>
                <a:cs typeface="Arial" panose="020B0604020202020204" pitchFamily="34" charset="0"/>
              </a:rPr>
              <a:t>are many supporters and opponents of these theories, arguments in support of them are given, and their criticism is given. </a:t>
            </a:r>
            <a:endParaRPr lang="ru-RU" sz="2600" dirty="0" smtClean="0">
              <a:latin typeface="Arial" panose="020B0604020202020204" pitchFamily="34" charset="0"/>
              <a:cs typeface="Arial" panose="020B0604020202020204" pitchFamily="34" charset="0"/>
            </a:endParaRPr>
          </a:p>
          <a:p>
            <a:r>
              <a:rPr lang="en-US" sz="2600" dirty="0" smtClean="0">
                <a:latin typeface="Arial" panose="020B0604020202020204" pitchFamily="34" charset="0"/>
                <a:cs typeface="Arial" panose="020B0604020202020204" pitchFamily="34" charset="0"/>
              </a:rPr>
              <a:t>But </a:t>
            </a:r>
            <a:r>
              <a:rPr lang="en-US" sz="2600" dirty="0">
                <a:latin typeface="Arial" panose="020B0604020202020204" pitchFamily="34" charset="0"/>
                <a:cs typeface="Arial" panose="020B0604020202020204" pitchFamily="34" charset="0"/>
              </a:rPr>
              <a:t>at the same time, the question of the reasons for such intensive discussions about trends in global political development usually remains on the sidelines. </a:t>
            </a:r>
            <a:endParaRPr lang="ru-RU" sz="26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51586586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52400" y="381000"/>
            <a:ext cx="8763000" cy="6124754"/>
          </a:xfrm>
          <a:prstGeom prst="rect">
            <a:avLst/>
          </a:prstGeom>
        </p:spPr>
        <p:txBody>
          <a:bodyPr wrap="square">
            <a:spAutoFit/>
          </a:bodyPr>
          <a:lstStyle/>
          <a:p>
            <a:r>
              <a:rPr lang="en-US" sz="2800" dirty="0" smtClean="0">
                <a:latin typeface="Arial" panose="020B0604020202020204" pitchFamily="34" charset="0"/>
                <a:cs typeface="Arial" panose="020B0604020202020204" pitchFamily="34" charset="0"/>
              </a:rPr>
              <a:t>It seems that the various theories and approaches are based on objective phenomena related to the cardinal transformation of the political system of the world, which began in the second half of the twentieth century. </a:t>
            </a:r>
            <a:endParaRPr lang="ru-RU" sz="2800" dirty="0" smtClean="0">
              <a:latin typeface="Arial" panose="020B0604020202020204" pitchFamily="34" charset="0"/>
              <a:cs typeface="Arial" panose="020B0604020202020204" pitchFamily="34" charset="0"/>
            </a:endParaRPr>
          </a:p>
          <a:p>
            <a:r>
              <a:rPr lang="en-US" sz="2800" dirty="0" smtClean="0">
                <a:latin typeface="Arial" panose="020B0604020202020204" pitchFamily="34" charset="0"/>
                <a:cs typeface="Arial" panose="020B0604020202020204" pitchFamily="34" charset="0"/>
              </a:rPr>
              <a:t>The second, although less significant, but lying on the surface, was the collapse of the bipolar system of international (interstate) relations at the end of the 20th century. </a:t>
            </a:r>
            <a:endParaRPr lang="ru-RU" sz="2800" dirty="0" smtClean="0">
              <a:latin typeface="Arial" panose="020B0604020202020204" pitchFamily="34" charset="0"/>
              <a:cs typeface="Arial" panose="020B0604020202020204" pitchFamily="34" charset="0"/>
            </a:endParaRPr>
          </a:p>
          <a:p>
            <a:r>
              <a:rPr lang="en-US" sz="2800" dirty="0" smtClean="0">
                <a:latin typeface="Arial" panose="020B0604020202020204" pitchFamily="34" charset="0"/>
                <a:cs typeface="Arial" panose="020B0604020202020204" pitchFamily="34" charset="0"/>
              </a:rPr>
              <a:t>These phenomena have generated many consequences, which are perceived as independent factors of development. </a:t>
            </a:r>
            <a:endParaRPr lang="ru-RU" sz="2800" dirty="0" smtClean="0">
              <a:latin typeface="Arial" panose="020B0604020202020204" pitchFamily="34" charset="0"/>
              <a:cs typeface="Arial" panose="020B0604020202020204" pitchFamily="34" charset="0"/>
            </a:endParaRPr>
          </a:p>
          <a:p>
            <a:r>
              <a:rPr lang="en-US" sz="2800" dirty="0" smtClean="0">
                <a:latin typeface="Arial" panose="020B0604020202020204" pitchFamily="34" charset="0"/>
                <a:cs typeface="Arial" panose="020B0604020202020204" pitchFamily="34" charset="0"/>
              </a:rPr>
              <a:t>Some authors pay attention to some of them, others to others. Hence the "diversity" of modern theories.</a:t>
            </a:r>
            <a:endParaRPr lang="ru-RU" sz="28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48877681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97814" y="353695"/>
            <a:ext cx="7948371" cy="492443"/>
          </a:xfrm>
        </p:spPr>
        <p:txBody>
          <a:bodyPr/>
          <a:lstStyle/>
          <a:p>
            <a:pPr algn="ctr"/>
            <a:r>
              <a:rPr lang="en-US" dirty="0"/>
              <a:t>GLOBAL TRENDS IN WORLD POLITICS</a:t>
            </a:r>
            <a:endParaRPr lang="ru-RU" dirty="0"/>
          </a:p>
        </p:txBody>
      </p:sp>
      <p:sp>
        <p:nvSpPr>
          <p:cNvPr id="3" name="Текст 2"/>
          <p:cNvSpPr>
            <a:spLocks noGrp="1"/>
          </p:cNvSpPr>
          <p:nvPr>
            <p:ph type="body" idx="1"/>
          </p:nvPr>
        </p:nvSpPr>
        <p:spPr>
          <a:xfrm>
            <a:off x="242924" y="1066800"/>
            <a:ext cx="8748675" cy="5416868"/>
          </a:xfrm>
        </p:spPr>
        <p:txBody>
          <a:bodyPr/>
          <a:lstStyle/>
          <a:p>
            <a:r>
              <a:rPr lang="en-US" sz="3200" b="1" dirty="0">
                <a:latin typeface="Arial" panose="020B0604020202020204" pitchFamily="34" charset="0"/>
                <a:cs typeface="Arial" panose="020B0604020202020204" pitchFamily="34" charset="0"/>
              </a:rPr>
              <a:t>The political system of the world</a:t>
            </a:r>
            <a:r>
              <a:rPr lang="en-US" sz="3200" dirty="0">
                <a:latin typeface="Arial" panose="020B0604020202020204" pitchFamily="34" charset="0"/>
                <a:cs typeface="Arial" panose="020B0604020202020204" pitchFamily="34" charset="0"/>
              </a:rPr>
              <a:t>: connections and relations between various state and non-state actors, as well as the results of these connections and relations (international treaties, regimes, organizations, etc.).</a:t>
            </a:r>
          </a:p>
          <a:p>
            <a:endParaRPr lang="en-US" sz="3200" dirty="0">
              <a:latin typeface="Arial" panose="020B0604020202020204" pitchFamily="34" charset="0"/>
              <a:cs typeface="Arial" panose="020B0604020202020204" pitchFamily="34" charset="0"/>
            </a:endParaRPr>
          </a:p>
          <a:p>
            <a:r>
              <a:rPr lang="en-US" sz="3200" b="1" dirty="0">
                <a:latin typeface="Arial" panose="020B0604020202020204" pitchFamily="34" charset="0"/>
                <a:cs typeface="Arial" panose="020B0604020202020204" pitchFamily="34" charset="0"/>
              </a:rPr>
              <a:t>The system of international relations</a:t>
            </a:r>
            <a:r>
              <a:rPr lang="en-US" sz="3200" dirty="0">
                <a:latin typeface="Arial" panose="020B0604020202020204" pitchFamily="34" charset="0"/>
                <a:cs typeface="Arial" panose="020B0604020202020204" pitchFamily="34" charset="0"/>
              </a:rPr>
              <a:t>: relations and relations between States, which are primarily determined by the leading States.</a:t>
            </a:r>
            <a:endParaRPr lang="ru-RU" sz="32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28230817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304800" y="381000"/>
            <a:ext cx="8686800" cy="6632585"/>
          </a:xfrm>
          <a:prstGeom prst="rect">
            <a:avLst/>
          </a:prstGeom>
        </p:spPr>
        <p:txBody>
          <a:bodyPr wrap="square">
            <a:spAutoFit/>
          </a:bodyPr>
          <a:lstStyle/>
          <a:p>
            <a:r>
              <a:rPr lang="en-US" sz="2500" dirty="0" smtClean="0">
                <a:latin typeface="Arial" panose="020B0604020202020204" pitchFamily="34" charset="0"/>
                <a:cs typeface="Arial" panose="020B0604020202020204" pitchFamily="34" charset="0"/>
              </a:rPr>
              <a:t>Three major phenomena of the second half of the 20th century led to the transformation of the political system of the world. </a:t>
            </a:r>
            <a:endParaRPr lang="ru-RU" sz="2500" dirty="0" smtClean="0">
              <a:latin typeface="Arial" panose="020B0604020202020204" pitchFamily="34" charset="0"/>
              <a:cs typeface="Arial" panose="020B0604020202020204" pitchFamily="34" charset="0"/>
            </a:endParaRPr>
          </a:p>
          <a:p>
            <a:r>
              <a:rPr lang="en-US" sz="2500" dirty="0" smtClean="0">
                <a:latin typeface="Arial" panose="020B0604020202020204" pitchFamily="34" charset="0"/>
                <a:cs typeface="Arial" panose="020B0604020202020204" pitchFamily="34" charset="0"/>
              </a:rPr>
              <a:t>The first is connected with the collapse of the colonial system, as a result of which very different states appeared in a single political system of the world based on the principles of national sovereignty, which were laid down by peace treaties at the end of the Thirty Years' War in 1648 (the Peace of Westphalia). </a:t>
            </a:r>
            <a:endParaRPr lang="ru-RU" sz="2500" dirty="0" smtClean="0">
              <a:latin typeface="Arial" panose="020B0604020202020204" pitchFamily="34" charset="0"/>
              <a:cs typeface="Arial" panose="020B0604020202020204" pitchFamily="34" charset="0"/>
            </a:endParaRPr>
          </a:p>
          <a:p>
            <a:r>
              <a:rPr lang="en-US" sz="2500" dirty="0" smtClean="0">
                <a:latin typeface="Arial" panose="020B0604020202020204" pitchFamily="34" charset="0"/>
                <a:cs typeface="Arial" panose="020B0604020202020204" pitchFamily="34" charset="0"/>
              </a:rPr>
              <a:t>Of course, in the Westphalian system, the states were never homogeneous. </a:t>
            </a:r>
            <a:endParaRPr lang="ru-RU" sz="2500" dirty="0" smtClean="0">
              <a:latin typeface="Arial" panose="020B0604020202020204" pitchFamily="34" charset="0"/>
              <a:cs typeface="Arial" panose="020B0604020202020204" pitchFamily="34" charset="0"/>
            </a:endParaRPr>
          </a:p>
          <a:p>
            <a:r>
              <a:rPr lang="en-US" sz="2500" dirty="0" smtClean="0">
                <a:latin typeface="Arial" panose="020B0604020202020204" pitchFamily="34" charset="0"/>
                <a:cs typeface="Arial" panose="020B0604020202020204" pitchFamily="34" charset="0"/>
              </a:rPr>
              <a:t>However, in the XX century, to all other parameters of heterogeneity (size of territory, economic development, etc.), one more thing was added, and the most important one was differences in relation to the political system itself, uniting all states, which also became global for the first time in the history of its development.</a:t>
            </a:r>
            <a:endParaRPr lang="ru-RU" sz="25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9151859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04800" y="353695"/>
            <a:ext cx="8534400" cy="984885"/>
          </a:xfrm>
        </p:spPr>
        <p:txBody>
          <a:bodyPr/>
          <a:lstStyle/>
          <a:p>
            <a:pPr algn="ctr"/>
            <a:r>
              <a:rPr lang="en-US" dirty="0">
                <a:latin typeface="Arial" panose="020B0604020202020204" pitchFamily="34" charset="0"/>
                <a:cs typeface="Arial" panose="020B0604020202020204" pitchFamily="34" charset="0"/>
              </a:rPr>
              <a:t>Within the unified political system of the world, they began to form and function:</a:t>
            </a:r>
            <a:endParaRPr lang="ru-RU" dirty="0">
              <a:latin typeface="Arial" panose="020B0604020202020204" pitchFamily="34" charset="0"/>
              <a:cs typeface="Arial" panose="020B0604020202020204" pitchFamily="34" charset="0"/>
            </a:endParaRPr>
          </a:p>
        </p:txBody>
      </p:sp>
      <p:sp>
        <p:nvSpPr>
          <p:cNvPr id="3" name="Текст 2"/>
          <p:cNvSpPr>
            <a:spLocks noGrp="1"/>
          </p:cNvSpPr>
          <p:nvPr>
            <p:ph type="body" idx="1"/>
          </p:nvPr>
        </p:nvSpPr>
        <p:spPr>
          <a:xfrm>
            <a:off x="76200" y="1550516"/>
            <a:ext cx="8915400" cy="4955203"/>
          </a:xfrm>
        </p:spPr>
        <p:txBody>
          <a:bodyPr/>
          <a:lstStyle/>
          <a:p>
            <a:r>
              <a:rPr lang="en-US" sz="2300" dirty="0">
                <a:latin typeface="Arial" panose="020B0604020202020204" pitchFamily="34" charset="0"/>
                <a:cs typeface="Arial" panose="020B0604020202020204" pitchFamily="34" charset="0"/>
              </a:rPr>
              <a:t>— States focused mainly on Westphalian interstate relations, recognizing and defending the principle of national sovereignty (modern States, or Westphalian States);</a:t>
            </a:r>
          </a:p>
          <a:p>
            <a:r>
              <a:rPr lang="en-US" sz="2300" dirty="0">
                <a:latin typeface="Arial" panose="020B0604020202020204" pitchFamily="34" charset="0"/>
                <a:cs typeface="Arial" panose="020B0604020202020204" pitchFamily="34" charset="0"/>
              </a:rPr>
              <a:t>    — States that, within the framework of integration processes, have significantly redistributed their sovereignty within the framework of supranational and intra-national institutions (postmodern states, or post-Westphalian states). They are characterized by transparency of the boundaries between foreign and domestic policy, efforts to build a supranational identity, and mutual control;</a:t>
            </a:r>
          </a:p>
          <a:p>
            <a:r>
              <a:rPr lang="en-US" sz="2300" dirty="0">
                <a:latin typeface="Arial" panose="020B0604020202020204" pitchFamily="34" charset="0"/>
                <a:cs typeface="Arial" panose="020B0604020202020204" pitchFamily="34" charset="0"/>
              </a:rPr>
              <a:t>    — States of traditional culture (pre-modern states, or pre-Westphalian States), building their relations largely on pre-Westphalian principles (primarily tribal relations). Previously, many of these states were colonies and did not act independently on the world stage.</a:t>
            </a:r>
            <a:endParaRPr lang="ru-RU" sz="23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94532081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28600" y="228600"/>
            <a:ext cx="8686800" cy="6124754"/>
          </a:xfrm>
          <a:prstGeom prst="rect">
            <a:avLst/>
          </a:prstGeom>
        </p:spPr>
        <p:txBody>
          <a:bodyPr wrap="square">
            <a:spAutoFit/>
          </a:bodyPr>
          <a:lstStyle/>
          <a:p>
            <a:r>
              <a:rPr lang="ru-RU" sz="2800" dirty="0" err="1" smtClean="0">
                <a:latin typeface="Arial" panose="020B0604020202020204" pitchFamily="34" charset="0"/>
                <a:cs typeface="Arial" panose="020B0604020202020204" pitchFamily="34" charset="0"/>
              </a:rPr>
              <a:t>In</a:t>
            </a:r>
            <a:r>
              <a:rPr lang="ru-RU" sz="2800" dirty="0" smtClean="0">
                <a:latin typeface="Arial" panose="020B0604020202020204" pitchFamily="34" charset="0"/>
                <a:cs typeface="Arial" panose="020B0604020202020204" pitchFamily="34" charset="0"/>
              </a:rPr>
              <a:t> </a:t>
            </a:r>
            <a:r>
              <a:rPr lang="ru-RU" sz="2800" dirty="0" err="1" smtClean="0">
                <a:latin typeface="Arial" panose="020B0604020202020204" pitchFamily="34" charset="0"/>
                <a:cs typeface="Arial" panose="020B0604020202020204" pitchFamily="34" charset="0"/>
              </a:rPr>
              <a:t>the</a:t>
            </a:r>
            <a:r>
              <a:rPr lang="ru-RU" sz="2800" dirty="0" smtClean="0">
                <a:latin typeface="Arial" panose="020B0604020202020204" pitchFamily="34" charset="0"/>
                <a:cs typeface="Arial" panose="020B0604020202020204" pitchFamily="34" charset="0"/>
              </a:rPr>
              <a:t> </a:t>
            </a:r>
            <a:r>
              <a:rPr lang="ru-RU" sz="2800" dirty="0" err="1" smtClean="0">
                <a:latin typeface="Arial" panose="020B0604020202020204" pitchFamily="34" charset="0"/>
                <a:cs typeface="Arial" panose="020B0604020202020204" pitchFamily="34" charset="0"/>
              </a:rPr>
              <a:t>modern</a:t>
            </a:r>
            <a:r>
              <a:rPr lang="ru-RU" sz="2800" dirty="0" smtClean="0">
                <a:latin typeface="Arial" panose="020B0604020202020204" pitchFamily="34" charset="0"/>
                <a:cs typeface="Arial" panose="020B0604020202020204" pitchFamily="34" charset="0"/>
              </a:rPr>
              <a:t> </a:t>
            </a:r>
            <a:r>
              <a:rPr lang="ru-RU" sz="2800" dirty="0" err="1" smtClean="0">
                <a:latin typeface="Arial" panose="020B0604020202020204" pitchFamily="34" charset="0"/>
                <a:cs typeface="Arial" panose="020B0604020202020204" pitchFamily="34" charset="0"/>
              </a:rPr>
              <a:t>world</a:t>
            </a:r>
            <a:r>
              <a:rPr lang="ru-RU" sz="2800" dirty="0" smtClean="0">
                <a:latin typeface="Arial" panose="020B0604020202020204" pitchFamily="34" charset="0"/>
                <a:cs typeface="Arial" panose="020B0604020202020204" pitchFamily="34" charset="0"/>
              </a:rPr>
              <a:t>, a </a:t>
            </a:r>
            <a:r>
              <a:rPr lang="ru-RU" sz="2800" dirty="0" err="1" smtClean="0">
                <a:latin typeface="Arial" panose="020B0604020202020204" pitchFamily="34" charset="0"/>
                <a:cs typeface="Arial" panose="020B0604020202020204" pitchFamily="34" charset="0"/>
              </a:rPr>
              <a:t>number</a:t>
            </a:r>
            <a:r>
              <a:rPr lang="ru-RU" sz="2800" dirty="0" smtClean="0">
                <a:latin typeface="Arial" panose="020B0604020202020204" pitchFamily="34" charset="0"/>
                <a:cs typeface="Arial" panose="020B0604020202020204" pitchFamily="34" charset="0"/>
              </a:rPr>
              <a:t> </a:t>
            </a:r>
            <a:r>
              <a:rPr lang="ru-RU" sz="2800" dirty="0" err="1" smtClean="0">
                <a:latin typeface="Arial" panose="020B0604020202020204" pitchFamily="34" charset="0"/>
                <a:cs typeface="Arial" panose="020B0604020202020204" pitchFamily="34" charset="0"/>
              </a:rPr>
              <a:t>of</a:t>
            </a:r>
            <a:r>
              <a:rPr lang="ru-RU" sz="2800" dirty="0" smtClean="0">
                <a:latin typeface="Arial" panose="020B0604020202020204" pitchFamily="34" charset="0"/>
                <a:cs typeface="Arial" panose="020B0604020202020204" pitchFamily="34" charset="0"/>
              </a:rPr>
              <a:t> </a:t>
            </a:r>
            <a:r>
              <a:rPr lang="ru-RU" sz="2800" dirty="0" err="1" smtClean="0">
                <a:latin typeface="Arial" panose="020B0604020202020204" pitchFamily="34" charset="0"/>
                <a:cs typeface="Arial" panose="020B0604020202020204" pitchFamily="34" charset="0"/>
              </a:rPr>
              <a:t>modern</a:t>
            </a:r>
            <a:r>
              <a:rPr lang="ru-RU" sz="2800" dirty="0" smtClean="0">
                <a:latin typeface="Arial" panose="020B0604020202020204" pitchFamily="34" charset="0"/>
                <a:cs typeface="Arial" panose="020B0604020202020204" pitchFamily="34" charset="0"/>
              </a:rPr>
              <a:t> </a:t>
            </a:r>
            <a:r>
              <a:rPr lang="ru-RU" sz="2800" dirty="0" err="1" smtClean="0">
                <a:latin typeface="Arial" panose="020B0604020202020204" pitchFamily="34" charset="0"/>
                <a:cs typeface="Arial" panose="020B0604020202020204" pitchFamily="34" charset="0"/>
              </a:rPr>
              <a:t>and</a:t>
            </a:r>
            <a:r>
              <a:rPr lang="ru-RU" sz="2800" dirty="0" smtClean="0">
                <a:latin typeface="Arial" panose="020B0604020202020204" pitchFamily="34" charset="0"/>
                <a:cs typeface="Arial" panose="020B0604020202020204" pitchFamily="34" charset="0"/>
              </a:rPr>
              <a:t> </a:t>
            </a:r>
            <a:r>
              <a:rPr lang="ru-RU" sz="2800" dirty="0" err="1" smtClean="0">
                <a:latin typeface="Arial" panose="020B0604020202020204" pitchFamily="34" charset="0"/>
                <a:cs typeface="Arial" panose="020B0604020202020204" pitchFamily="34" charset="0"/>
              </a:rPr>
              <a:t>pre-modern</a:t>
            </a:r>
            <a:r>
              <a:rPr lang="ru-RU" sz="2800" dirty="0" smtClean="0">
                <a:latin typeface="Arial" panose="020B0604020202020204" pitchFamily="34" charset="0"/>
                <a:cs typeface="Arial" panose="020B0604020202020204" pitchFamily="34" charset="0"/>
              </a:rPr>
              <a:t> </a:t>
            </a:r>
            <a:r>
              <a:rPr lang="ru-RU" sz="2800" dirty="0" err="1" smtClean="0">
                <a:latin typeface="Arial" panose="020B0604020202020204" pitchFamily="34" charset="0"/>
                <a:cs typeface="Arial" panose="020B0604020202020204" pitchFamily="34" charset="0"/>
              </a:rPr>
              <a:t>states</a:t>
            </a:r>
            <a:r>
              <a:rPr lang="ru-RU" sz="2800" dirty="0" smtClean="0">
                <a:latin typeface="Arial" panose="020B0604020202020204" pitchFamily="34" charset="0"/>
                <a:cs typeface="Arial" panose="020B0604020202020204" pitchFamily="34" charset="0"/>
              </a:rPr>
              <a:t> </a:t>
            </a:r>
            <a:r>
              <a:rPr lang="ru-RU" sz="2800" dirty="0" err="1" smtClean="0">
                <a:latin typeface="Arial" panose="020B0604020202020204" pitchFamily="34" charset="0"/>
                <a:cs typeface="Arial" panose="020B0604020202020204" pitchFamily="34" charset="0"/>
              </a:rPr>
              <a:t>form</a:t>
            </a:r>
            <a:r>
              <a:rPr lang="ru-RU" sz="2800" dirty="0" smtClean="0">
                <a:latin typeface="Arial" panose="020B0604020202020204" pitchFamily="34" charset="0"/>
                <a:cs typeface="Arial" panose="020B0604020202020204" pitchFamily="34" charset="0"/>
              </a:rPr>
              <a:t> a </a:t>
            </a:r>
            <a:r>
              <a:rPr lang="ru-RU" sz="2800" dirty="0" err="1" smtClean="0">
                <a:latin typeface="Arial" panose="020B0604020202020204" pitchFamily="34" charset="0"/>
                <a:cs typeface="Arial" panose="020B0604020202020204" pitchFamily="34" charset="0"/>
              </a:rPr>
              <a:t>group</a:t>
            </a:r>
            <a:r>
              <a:rPr lang="ru-RU" sz="2800" dirty="0" smtClean="0">
                <a:latin typeface="Arial" panose="020B0604020202020204" pitchFamily="34" charset="0"/>
                <a:cs typeface="Arial" panose="020B0604020202020204" pitchFamily="34" charset="0"/>
              </a:rPr>
              <a:t> </a:t>
            </a:r>
            <a:r>
              <a:rPr lang="ru-RU" sz="2800" dirty="0" err="1" smtClean="0">
                <a:latin typeface="Arial" panose="020B0604020202020204" pitchFamily="34" charset="0"/>
                <a:cs typeface="Arial" panose="020B0604020202020204" pitchFamily="34" charset="0"/>
              </a:rPr>
              <a:t>of</a:t>
            </a:r>
            <a:r>
              <a:rPr lang="ru-RU" sz="2800" dirty="0" smtClean="0">
                <a:latin typeface="Arial" panose="020B0604020202020204" pitchFamily="34" charset="0"/>
                <a:cs typeface="Arial" panose="020B0604020202020204" pitchFamily="34" charset="0"/>
              </a:rPr>
              <a:t> "</a:t>
            </a:r>
            <a:r>
              <a:rPr lang="ru-RU" sz="2800" dirty="0" err="1" smtClean="0">
                <a:latin typeface="Arial" panose="020B0604020202020204" pitchFamily="34" charset="0"/>
                <a:cs typeface="Arial" panose="020B0604020202020204" pitchFamily="34" charset="0"/>
              </a:rPr>
              <a:t>problem</a:t>
            </a:r>
            <a:r>
              <a:rPr lang="ru-RU" sz="2800" dirty="0" smtClean="0">
                <a:latin typeface="Arial" panose="020B0604020202020204" pitchFamily="34" charset="0"/>
                <a:cs typeface="Arial" panose="020B0604020202020204" pitchFamily="34" charset="0"/>
              </a:rPr>
              <a:t> </a:t>
            </a:r>
            <a:r>
              <a:rPr lang="ru-RU" sz="2800" dirty="0" err="1" smtClean="0">
                <a:latin typeface="Arial" panose="020B0604020202020204" pitchFamily="34" charset="0"/>
                <a:cs typeface="Arial" panose="020B0604020202020204" pitchFamily="34" charset="0"/>
              </a:rPr>
              <a:t>states</a:t>
            </a:r>
            <a:r>
              <a:rPr lang="ru-RU" sz="2800" dirty="0" smtClean="0">
                <a:latin typeface="Arial" panose="020B0604020202020204" pitchFamily="34" charset="0"/>
                <a:cs typeface="Arial" panose="020B0604020202020204" pitchFamily="34" charset="0"/>
              </a:rPr>
              <a:t>". </a:t>
            </a:r>
            <a:r>
              <a:rPr lang="ru-RU" sz="2800" dirty="0" err="1" smtClean="0">
                <a:latin typeface="Arial" panose="020B0604020202020204" pitchFamily="34" charset="0"/>
                <a:cs typeface="Arial" panose="020B0604020202020204" pitchFamily="34" charset="0"/>
              </a:rPr>
              <a:t>Firstly</a:t>
            </a:r>
            <a:r>
              <a:rPr lang="ru-RU" sz="2800" dirty="0" smtClean="0">
                <a:latin typeface="Arial" panose="020B0604020202020204" pitchFamily="34" charset="0"/>
                <a:cs typeface="Arial" panose="020B0604020202020204" pitchFamily="34" charset="0"/>
              </a:rPr>
              <a:t>, </a:t>
            </a:r>
            <a:r>
              <a:rPr lang="ru-RU" sz="2800" dirty="0" err="1" smtClean="0">
                <a:latin typeface="Arial" panose="020B0604020202020204" pitchFamily="34" charset="0"/>
                <a:cs typeface="Arial" panose="020B0604020202020204" pitchFamily="34" charset="0"/>
              </a:rPr>
              <a:t>these</a:t>
            </a:r>
            <a:r>
              <a:rPr lang="ru-RU" sz="2800" dirty="0" smtClean="0">
                <a:latin typeface="Arial" panose="020B0604020202020204" pitchFamily="34" charset="0"/>
                <a:cs typeface="Arial" panose="020B0604020202020204" pitchFamily="34" charset="0"/>
              </a:rPr>
              <a:t> </a:t>
            </a:r>
            <a:r>
              <a:rPr lang="ru-RU" sz="2800" dirty="0" err="1" smtClean="0">
                <a:latin typeface="Arial" panose="020B0604020202020204" pitchFamily="34" charset="0"/>
                <a:cs typeface="Arial" panose="020B0604020202020204" pitchFamily="34" charset="0"/>
              </a:rPr>
              <a:t>are</a:t>
            </a:r>
            <a:r>
              <a:rPr lang="ru-RU" sz="2800" dirty="0" smtClean="0">
                <a:latin typeface="Arial" panose="020B0604020202020204" pitchFamily="34" charset="0"/>
                <a:cs typeface="Arial" panose="020B0604020202020204" pitchFamily="34" charset="0"/>
              </a:rPr>
              <a:t> </a:t>
            </a:r>
            <a:r>
              <a:rPr lang="ru-RU" sz="2800" dirty="0" err="1" smtClean="0">
                <a:latin typeface="Arial" panose="020B0604020202020204" pitchFamily="34" charset="0"/>
                <a:cs typeface="Arial" panose="020B0604020202020204" pitchFamily="34" charset="0"/>
              </a:rPr>
              <a:t>failed</a:t>
            </a:r>
            <a:r>
              <a:rPr lang="ru-RU" sz="2800" dirty="0" smtClean="0">
                <a:latin typeface="Arial" panose="020B0604020202020204" pitchFamily="34" charset="0"/>
                <a:cs typeface="Arial" panose="020B0604020202020204" pitchFamily="34" charset="0"/>
              </a:rPr>
              <a:t> </a:t>
            </a:r>
            <a:r>
              <a:rPr lang="ru-RU" sz="2800" dirty="0" err="1" smtClean="0">
                <a:latin typeface="Arial" panose="020B0604020202020204" pitchFamily="34" charset="0"/>
                <a:cs typeface="Arial" panose="020B0604020202020204" pitchFamily="34" charset="0"/>
              </a:rPr>
              <a:t>States</a:t>
            </a:r>
            <a:r>
              <a:rPr lang="ru-RU" sz="2800" dirty="0" smtClean="0">
                <a:latin typeface="Arial" panose="020B0604020202020204" pitchFamily="34" charset="0"/>
                <a:cs typeface="Arial" panose="020B0604020202020204" pitchFamily="34" charset="0"/>
              </a:rPr>
              <a:t> </a:t>
            </a:r>
            <a:r>
              <a:rPr lang="ru-RU" sz="2800" dirty="0" err="1" smtClean="0">
                <a:latin typeface="Arial" panose="020B0604020202020204" pitchFamily="34" charset="0"/>
                <a:cs typeface="Arial" panose="020B0604020202020204" pitchFamily="34" charset="0"/>
              </a:rPr>
              <a:t>whose</a:t>
            </a:r>
            <a:r>
              <a:rPr lang="ru-RU" sz="2800" dirty="0" smtClean="0">
                <a:latin typeface="Arial" panose="020B0604020202020204" pitchFamily="34" charset="0"/>
                <a:cs typeface="Arial" panose="020B0604020202020204" pitchFamily="34" charset="0"/>
              </a:rPr>
              <a:t> </a:t>
            </a:r>
            <a:r>
              <a:rPr lang="ru-RU" sz="2800" dirty="0" err="1" smtClean="0">
                <a:latin typeface="Arial" panose="020B0604020202020204" pitchFamily="34" charset="0"/>
                <a:cs typeface="Arial" panose="020B0604020202020204" pitchFamily="34" charset="0"/>
              </a:rPr>
              <a:t>institutions</a:t>
            </a:r>
            <a:r>
              <a:rPr lang="ru-RU" sz="2800" dirty="0" smtClean="0">
                <a:latin typeface="Arial" panose="020B0604020202020204" pitchFamily="34" charset="0"/>
                <a:cs typeface="Arial" panose="020B0604020202020204" pitchFamily="34" charset="0"/>
              </a:rPr>
              <a:t> </a:t>
            </a:r>
            <a:r>
              <a:rPr lang="ru-RU" sz="2800" dirty="0" err="1" smtClean="0">
                <a:latin typeface="Arial" panose="020B0604020202020204" pitchFamily="34" charset="0"/>
                <a:cs typeface="Arial" panose="020B0604020202020204" pitchFamily="34" charset="0"/>
              </a:rPr>
              <a:t>of</a:t>
            </a:r>
            <a:r>
              <a:rPr lang="ru-RU" sz="2800" dirty="0" smtClean="0">
                <a:latin typeface="Arial" panose="020B0604020202020204" pitchFamily="34" charset="0"/>
                <a:cs typeface="Arial" panose="020B0604020202020204" pitchFamily="34" charset="0"/>
              </a:rPr>
              <a:t> </a:t>
            </a:r>
            <a:r>
              <a:rPr lang="ru-RU" sz="2800" dirty="0" err="1" smtClean="0">
                <a:latin typeface="Arial" panose="020B0604020202020204" pitchFamily="34" charset="0"/>
                <a:cs typeface="Arial" panose="020B0604020202020204" pitchFamily="34" charset="0"/>
              </a:rPr>
              <a:t>power</a:t>
            </a:r>
            <a:r>
              <a:rPr lang="ru-RU" sz="2800" dirty="0" smtClean="0">
                <a:latin typeface="Arial" panose="020B0604020202020204" pitchFamily="34" charset="0"/>
                <a:cs typeface="Arial" panose="020B0604020202020204" pitchFamily="34" charset="0"/>
              </a:rPr>
              <a:t> </a:t>
            </a:r>
            <a:r>
              <a:rPr lang="ru-RU" sz="2800" dirty="0" err="1" smtClean="0">
                <a:latin typeface="Arial" panose="020B0604020202020204" pitchFamily="34" charset="0"/>
                <a:cs typeface="Arial" panose="020B0604020202020204" pitchFamily="34" charset="0"/>
              </a:rPr>
              <a:t>were</a:t>
            </a:r>
            <a:r>
              <a:rPr lang="ru-RU" sz="2800" dirty="0" smtClean="0">
                <a:latin typeface="Arial" panose="020B0604020202020204" pitchFamily="34" charset="0"/>
                <a:cs typeface="Arial" panose="020B0604020202020204" pitchFamily="34" charset="0"/>
              </a:rPr>
              <a:t> </a:t>
            </a:r>
            <a:r>
              <a:rPr lang="ru-RU" sz="2800" dirty="0" err="1" smtClean="0">
                <a:latin typeface="Arial" panose="020B0604020202020204" pitchFamily="34" charset="0"/>
                <a:cs typeface="Arial" panose="020B0604020202020204" pitchFamily="34" charset="0"/>
              </a:rPr>
              <a:t>destroyed</a:t>
            </a:r>
            <a:r>
              <a:rPr lang="ru-RU" sz="2800" dirty="0" smtClean="0">
                <a:latin typeface="Arial" panose="020B0604020202020204" pitchFamily="34" charset="0"/>
                <a:cs typeface="Arial" panose="020B0604020202020204" pitchFamily="34" charset="0"/>
              </a:rPr>
              <a:t> </a:t>
            </a:r>
            <a:r>
              <a:rPr lang="ru-RU" sz="2800" dirty="0" err="1" smtClean="0">
                <a:latin typeface="Arial" panose="020B0604020202020204" pitchFamily="34" charset="0"/>
                <a:cs typeface="Arial" panose="020B0604020202020204" pitchFamily="34" charset="0"/>
              </a:rPr>
              <a:t>as</a:t>
            </a:r>
            <a:r>
              <a:rPr lang="ru-RU" sz="2800" dirty="0" smtClean="0">
                <a:latin typeface="Arial" panose="020B0604020202020204" pitchFamily="34" charset="0"/>
                <a:cs typeface="Arial" panose="020B0604020202020204" pitchFamily="34" charset="0"/>
              </a:rPr>
              <a:t> a </a:t>
            </a:r>
            <a:r>
              <a:rPr lang="ru-RU" sz="2800" dirty="0" err="1" smtClean="0">
                <a:latin typeface="Arial" panose="020B0604020202020204" pitchFamily="34" charset="0"/>
                <a:cs typeface="Arial" panose="020B0604020202020204" pitchFamily="34" charset="0"/>
              </a:rPr>
              <a:t>result</a:t>
            </a:r>
            <a:r>
              <a:rPr lang="ru-RU" sz="2800" dirty="0" smtClean="0">
                <a:latin typeface="Arial" panose="020B0604020202020204" pitchFamily="34" charset="0"/>
                <a:cs typeface="Arial" panose="020B0604020202020204" pitchFamily="34" charset="0"/>
              </a:rPr>
              <a:t> </a:t>
            </a:r>
            <a:r>
              <a:rPr lang="ru-RU" sz="2800" dirty="0" err="1" smtClean="0">
                <a:latin typeface="Arial" panose="020B0604020202020204" pitchFamily="34" charset="0"/>
                <a:cs typeface="Arial" panose="020B0604020202020204" pitchFamily="34" charset="0"/>
              </a:rPr>
              <a:t>of</a:t>
            </a:r>
            <a:r>
              <a:rPr lang="ru-RU" sz="2800" dirty="0" smtClean="0">
                <a:latin typeface="Arial" panose="020B0604020202020204" pitchFamily="34" charset="0"/>
                <a:cs typeface="Arial" panose="020B0604020202020204" pitchFamily="34" charset="0"/>
              </a:rPr>
              <a:t> </a:t>
            </a:r>
            <a:r>
              <a:rPr lang="ru-RU" sz="2800" dirty="0" err="1" smtClean="0">
                <a:latin typeface="Arial" panose="020B0604020202020204" pitchFamily="34" charset="0"/>
                <a:cs typeface="Arial" panose="020B0604020202020204" pitchFamily="34" charset="0"/>
              </a:rPr>
              <a:t>either</a:t>
            </a:r>
            <a:r>
              <a:rPr lang="ru-RU" sz="2800" dirty="0" smtClean="0">
                <a:latin typeface="Arial" panose="020B0604020202020204" pitchFamily="34" charset="0"/>
                <a:cs typeface="Arial" panose="020B0604020202020204" pitchFamily="34" charset="0"/>
              </a:rPr>
              <a:t> </a:t>
            </a:r>
            <a:r>
              <a:rPr lang="ru-RU" sz="2800" dirty="0" err="1" smtClean="0">
                <a:latin typeface="Arial" panose="020B0604020202020204" pitchFamily="34" charset="0"/>
                <a:cs typeface="Arial" panose="020B0604020202020204" pitchFamily="34" charset="0"/>
              </a:rPr>
              <a:t>civil</a:t>
            </a:r>
            <a:r>
              <a:rPr lang="ru-RU" sz="2800" dirty="0" smtClean="0">
                <a:latin typeface="Arial" panose="020B0604020202020204" pitchFamily="34" charset="0"/>
                <a:cs typeface="Arial" panose="020B0604020202020204" pitchFamily="34" charset="0"/>
              </a:rPr>
              <a:t> </a:t>
            </a:r>
            <a:r>
              <a:rPr lang="ru-RU" sz="2800" dirty="0" err="1" smtClean="0">
                <a:latin typeface="Arial" panose="020B0604020202020204" pitchFamily="34" charset="0"/>
                <a:cs typeface="Arial" panose="020B0604020202020204" pitchFamily="34" charset="0"/>
              </a:rPr>
              <a:t>wars</a:t>
            </a:r>
            <a:r>
              <a:rPr lang="ru-RU" sz="2800" dirty="0" smtClean="0">
                <a:latin typeface="Arial" panose="020B0604020202020204" pitchFamily="34" charset="0"/>
                <a:cs typeface="Arial" panose="020B0604020202020204" pitchFamily="34" charset="0"/>
              </a:rPr>
              <a:t> </a:t>
            </a:r>
            <a:r>
              <a:rPr lang="ru-RU" sz="2800" dirty="0" err="1" smtClean="0">
                <a:latin typeface="Arial" panose="020B0604020202020204" pitchFamily="34" charset="0"/>
                <a:cs typeface="Arial" panose="020B0604020202020204" pitchFamily="34" charset="0"/>
              </a:rPr>
              <a:t>or</a:t>
            </a:r>
            <a:r>
              <a:rPr lang="ru-RU" sz="2800" dirty="0" smtClean="0">
                <a:latin typeface="Arial" panose="020B0604020202020204" pitchFamily="34" charset="0"/>
                <a:cs typeface="Arial" panose="020B0604020202020204" pitchFamily="34" charset="0"/>
              </a:rPr>
              <a:t> </a:t>
            </a:r>
            <a:r>
              <a:rPr lang="ru-RU" sz="2800" dirty="0" err="1" smtClean="0">
                <a:latin typeface="Arial" panose="020B0604020202020204" pitchFamily="34" charset="0"/>
                <a:cs typeface="Arial" panose="020B0604020202020204" pitchFamily="34" charset="0"/>
              </a:rPr>
              <a:t>external</a:t>
            </a:r>
            <a:r>
              <a:rPr lang="ru-RU" sz="2800" dirty="0" smtClean="0">
                <a:latin typeface="Arial" panose="020B0604020202020204" pitchFamily="34" charset="0"/>
                <a:cs typeface="Arial" panose="020B0604020202020204" pitchFamily="34" charset="0"/>
              </a:rPr>
              <a:t> </a:t>
            </a:r>
            <a:r>
              <a:rPr lang="ru-RU" sz="2800" dirty="0" err="1" smtClean="0">
                <a:latin typeface="Arial" panose="020B0604020202020204" pitchFamily="34" charset="0"/>
                <a:cs typeface="Arial" panose="020B0604020202020204" pitchFamily="34" charset="0"/>
              </a:rPr>
              <a:t>interventions</a:t>
            </a:r>
            <a:r>
              <a:rPr lang="ru-RU" sz="2800" dirty="0" smtClean="0">
                <a:latin typeface="Arial" panose="020B0604020202020204" pitchFamily="34" charset="0"/>
                <a:cs typeface="Arial" panose="020B0604020202020204" pitchFamily="34" charset="0"/>
              </a:rPr>
              <a:t>. </a:t>
            </a:r>
            <a:r>
              <a:rPr lang="ru-RU" sz="2800" dirty="0" err="1" smtClean="0">
                <a:latin typeface="Arial" panose="020B0604020202020204" pitchFamily="34" charset="0"/>
                <a:cs typeface="Arial" panose="020B0604020202020204" pitchFamily="34" charset="0"/>
              </a:rPr>
              <a:t>Such</a:t>
            </a:r>
            <a:r>
              <a:rPr lang="ru-RU" sz="2800" dirty="0" smtClean="0">
                <a:latin typeface="Arial" panose="020B0604020202020204" pitchFamily="34" charset="0"/>
                <a:cs typeface="Arial" panose="020B0604020202020204" pitchFamily="34" charset="0"/>
              </a:rPr>
              <a:t> </a:t>
            </a:r>
            <a:r>
              <a:rPr lang="ru-RU" sz="2800" dirty="0" err="1" smtClean="0">
                <a:latin typeface="Arial" panose="020B0604020202020204" pitchFamily="34" charset="0"/>
                <a:cs typeface="Arial" panose="020B0604020202020204" pitchFamily="34" charset="0"/>
              </a:rPr>
              <a:t>States</a:t>
            </a:r>
            <a:r>
              <a:rPr lang="ru-RU" sz="2800" dirty="0" smtClean="0">
                <a:latin typeface="Arial" panose="020B0604020202020204" pitchFamily="34" charset="0"/>
                <a:cs typeface="Arial" panose="020B0604020202020204" pitchFamily="34" charset="0"/>
              </a:rPr>
              <a:t> </a:t>
            </a:r>
            <a:r>
              <a:rPr lang="ru-RU" sz="2800" dirty="0" err="1" smtClean="0">
                <a:latin typeface="Arial" panose="020B0604020202020204" pitchFamily="34" charset="0"/>
                <a:cs typeface="Arial" panose="020B0604020202020204" pitchFamily="34" charset="0"/>
              </a:rPr>
              <a:t>do</a:t>
            </a:r>
            <a:r>
              <a:rPr lang="ru-RU" sz="2800" dirty="0" smtClean="0">
                <a:latin typeface="Arial" panose="020B0604020202020204" pitchFamily="34" charset="0"/>
                <a:cs typeface="Arial" panose="020B0604020202020204" pitchFamily="34" charset="0"/>
              </a:rPr>
              <a:t> </a:t>
            </a:r>
            <a:r>
              <a:rPr lang="ru-RU" sz="2800" dirty="0" err="1" smtClean="0">
                <a:latin typeface="Arial" panose="020B0604020202020204" pitchFamily="34" charset="0"/>
                <a:cs typeface="Arial" panose="020B0604020202020204" pitchFamily="34" charset="0"/>
              </a:rPr>
              <a:t>not</a:t>
            </a:r>
            <a:r>
              <a:rPr lang="ru-RU" sz="2800" dirty="0" smtClean="0">
                <a:latin typeface="Arial" panose="020B0604020202020204" pitchFamily="34" charset="0"/>
                <a:cs typeface="Arial" panose="020B0604020202020204" pitchFamily="34" charset="0"/>
              </a:rPr>
              <a:t> </a:t>
            </a:r>
            <a:r>
              <a:rPr lang="ru-RU" sz="2800" dirty="0" err="1" smtClean="0">
                <a:latin typeface="Arial" panose="020B0604020202020204" pitchFamily="34" charset="0"/>
                <a:cs typeface="Arial" panose="020B0604020202020204" pitchFamily="34" charset="0"/>
              </a:rPr>
              <a:t>have</a:t>
            </a:r>
            <a:r>
              <a:rPr lang="ru-RU" sz="2800" dirty="0" smtClean="0">
                <a:latin typeface="Arial" panose="020B0604020202020204" pitchFamily="34" charset="0"/>
                <a:cs typeface="Arial" panose="020B0604020202020204" pitchFamily="34" charset="0"/>
              </a:rPr>
              <a:t> </a:t>
            </a:r>
            <a:r>
              <a:rPr lang="ru-RU" sz="2800" dirty="0" err="1" smtClean="0">
                <a:latin typeface="Arial" panose="020B0604020202020204" pitchFamily="34" charset="0"/>
                <a:cs typeface="Arial" panose="020B0604020202020204" pitchFamily="34" charset="0"/>
              </a:rPr>
              <a:t>what</a:t>
            </a:r>
            <a:r>
              <a:rPr lang="ru-RU" sz="2800" dirty="0" smtClean="0">
                <a:latin typeface="Arial" panose="020B0604020202020204" pitchFamily="34" charset="0"/>
                <a:cs typeface="Arial" panose="020B0604020202020204" pitchFamily="34" charset="0"/>
              </a:rPr>
              <a:t> </a:t>
            </a:r>
            <a:r>
              <a:rPr lang="en-US" sz="2800" dirty="0" smtClean="0">
                <a:latin typeface="Arial" panose="020B0604020202020204" pitchFamily="34" charset="0"/>
                <a:cs typeface="Arial" panose="020B0604020202020204" pitchFamily="34" charset="0"/>
              </a:rPr>
              <a:t>S</a:t>
            </a:r>
            <a:r>
              <a:rPr lang="ru-RU" sz="2800" dirty="0" smtClean="0">
                <a:latin typeface="Arial" panose="020B0604020202020204" pitchFamily="34" charset="0"/>
                <a:cs typeface="Arial" panose="020B0604020202020204" pitchFamily="34" charset="0"/>
              </a:rPr>
              <a:t>t. </a:t>
            </a:r>
            <a:r>
              <a:rPr lang="ru-RU" sz="2800" dirty="0" err="1" smtClean="0">
                <a:latin typeface="Arial" panose="020B0604020202020204" pitchFamily="34" charset="0"/>
                <a:cs typeface="Arial" panose="020B0604020202020204" pitchFamily="34" charset="0"/>
              </a:rPr>
              <a:t>Krasner</a:t>
            </a:r>
            <a:r>
              <a:rPr lang="ru-RU" sz="2800" dirty="0" smtClean="0">
                <a:latin typeface="Arial" panose="020B0604020202020204" pitchFamily="34" charset="0"/>
                <a:cs typeface="Arial" panose="020B0604020202020204" pitchFamily="34" charset="0"/>
              </a:rPr>
              <a:t> </a:t>
            </a:r>
            <a:r>
              <a:rPr lang="ru-RU" sz="2800" dirty="0" err="1" smtClean="0">
                <a:latin typeface="Arial" panose="020B0604020202020204" pitchFamily="34" charset="0"/>
                <a:cs typeface="Arial" panose="020B0604020202020204" pitchFamily="34" charset="0"/>
              </a:rPr>
              <a:t>called</a:t>
            </a:r>
            <a:r>
              <a:rPr lang="ru-RU" sz="2800" dirty="0" smtClean="0">
                <a:latin typeface="Arial" panose="020B0604020202020204" pitchFamily="34" charset="0"/>
                <a:cs typeface="Arial" panose="020B0604020202020204" pitchFamily="34" charset="0"/>
              </a:rPr>
              <a:t> </a:t>
            </a:r>
            <a:r>
              <a:rPr lang="ru-RU" sz="2800" dirty="0" err="1" smtClean="0">
                <a:latin typeface="Arial" panose="020B0604020202020204" pitchFamily="34" charset="0"/>
                <a:cs typeface="Arial" panose="020B0604020202020204" pitchFamily="34" charset="0"/>
              </a:rPr>
              <a:t>it</a:t>
            </a:r>
            <a:r>
              <a:rPr lang="ru-RU" sz="2800" dirty="0" smtClean="0">
                <a:latin typeface="Arial" panose="020B0604020202020204" pitchFamily="34" charset="0"/>
                <a:cs typeface="Arial" panose="020B0604020202020204" pitchFamily="34" charset="0"/>
              </a:rPr>
              <a:t> "</a:t>
            </a:r>
            <a:r>
              <a:rPr lang="ru-RU" sz="2800" dirty="0" err="1" smtClean="0">
                <a:latin typeface="Arial" panose="020B0604020202020204" pitchFamily="34" charset="0"/>
                <a:cs typeface="Arial" panose="020B0604020202020204" pitchFamily="34" charset="0"/>
              </a:rPr>
              <a:t>internal</a:t>
            </a:r>
            <a:r>
              <a:rPr lang="ru-RU" sz="2800" dirty="0" smtClean="0">
                <a:latin typeface="Arial" panose="020B0604020202020204" pitchFamily="34" charset="0"/>
                <a:cs typeface="Arial" panose="020B0604020202020204" pitchFamily="34" charset="0"/>
              </a:rPr>
              <a:t> </a:t>
            </a:r>
            <a:r>
              <a:rPr lang="ru-RU" sz="2800" dirty="0" err="1" smtClean="0">
                <a:latin typeface="Arial" panose="020B0604020202020204" pitchFamily="34" charset="0"/>
                <a:cs typeface="Arial" panose="020B0604020202020204" pitchFamily="34" charset="0"/>
              </a:rPr>
              <a:t>sovereignty</a:t>
            </a:r>
            <a:r>
              <a:rPr lang="ru-RU" sz="2800" dirty="0" smtClean="0">
                <a:latin typeface="Arial" panose="020B0604020202020204" pitchFamily="34" charset="0"/>
                <a:cs typeface="Arial" panose="020B0604020202020204" pitchFamily="34" charset="0"/>
              </a:rPr>
              <a:t>." </a:t>
            </a:r>
            <a:r>
              <a:rPr lang="ru-RU" sz="2800" dirty="0" err="1" smtClean="0">
                <a:latin typeface="Arial" panose="020B0604020202020204" pitchFamily="34" charset="0"/>
                <a:cs typeface="Arial" panose="020B0604020202020204" pitchFamily="34" charset="0"/>
              </a:rPr>
              <a:t>Being</a:t>
            </a:r>
            <a:r>
              <a:rPr lang="ru-RU" sz="2800" dirty="0" smtClean="0">
                <a:latin typeface="Arial" panose="020B0604020202020204" pitchFamily="34" charset="0"/>
                <a:cs typeface="Arial" panose="020B0604020202020204" pitchFamily="34" charset="0"/>
              </a:rPr>
              <a:t> </a:t>
            </a:r>
            <a:r>
              <a:rPr lang="ru-RU" sz="2800" dirty="0" err="1" smtClean="0">
                <a:latin typeface="Arial" panose="020B0604020202020204" pitchFamily="34" charset="0"/>
                <a:cs typeface="Arial" panose="020B0604020202020204" pitchFamily="34" charset="0"/>
              </a:rPr>
              <a:t>poorly</a:t>
            </a:r>
            <a:r>
              <a:rPr lang="ru-RU" sz="2800" dirty="0" smtClean="0">
                <a:latin typeface="Arial" panose="020B0604020202020204" pitchFamily="34" charset="0"/>
                <a:cs typeface="Arial" panose="020B0604020202020204" pitchFamily="34" charset="0"/>
              </a:rPr>
              <a:t> </a:t>
            </a:r>
            <a:r>
              <a:rPr lang="ru-RU" sz="2800" dirty="0" err="1" smtClean="0">
                <a:latin typeface="Arial" panose="020B0604020202020204" pitchFamily="34" charset="0"/>
                <a:cs typeface="Arial" panose="020B0604020202020204" pitchFamily="34" charset="0"/>
              </a:rPr>
              <a:t>managed</a:t>
            </a:r>
            <a:r>
              <a:rPr lang="ru-RU" sz="2800" dirty="0" smtClean="0">
                <a:latin typeface="Arial" panose="020B0604020202020204" pitchFamily="34" charset="0"/>
                <a:cs typeface="Arial" panose="020B0604020202020204" pitchFamily="34" charset="0"/>
              </a:rPr>
              <a:t>, </a:t>
            </a:r>
            <a:r>
              <a:rPr lang="ru-RU" sz="2800" dirty="0" err="1" smtClean="0">
                <a:latin typeface="Arial" panose="020B0604020202020204" pitchFamily="34" charset="0"/>
                <a:cs typeface="Arial" panose="020B0604020202020204" pitchFamily="34" charset="0"/>
              </a:rPr>
              <a:t>they</a:t>
            </a:r>
            <a:r>
              <a:rPr lang="ru-RU" sz="2800" dirty="0" smtClean="0">
                <a:latin typeface="Arial" panose="020B0604020202020204" pitchFamily="34" charset="0"/>
                <a:cs typeface="Arial" panose="020B0604020202020204" pitchFamily="34" charset="0"/>
              </a:rPr>
              <a:t> </a:t>
            </a:r>
            <a:r>
              <a:rPr lang="ru-RU" sz="2800" dirty="0" err="1" smtClean="0">
                <a:latin typeface="Arial" panose="020B0604020202020204" pitchFamily="34" charset="0"/>
                <a:cs typeface="Arial" panose="020B0604020202020204" pitchFamily="34" charset="0"/>
              </a:rPr>
              <a:t>pose</a:t>
            </a:r>
            <a:r>
              <a:rPr lang="ru-RU" sz="2800" dirty="0" smtClean="0">
                <a:latin typeface="Arial" panose="020B0604020202020204" pitchFamily="34" charset="0"/>
                <a:cs typeface="Arial" panose="020B0604020202020204" pitchFamily="34" charset="0"/>
              </a:rPr>
              <a:t> a </a:t>
            </a:r>
            <a:r>
              <a:rPr lang="ru-RU" sz="2800" dirty="0" err="1" smtClean="0">
                <a:latin typeface="Arial" panose="020B0604020202020204" pitchFamily="34" charset="0"/>
                <a:cs typeface="Arial" panose="020B0604020202020204" pitchFamily="34" charset="0"/>
              </a:rPr>
              <a:t>threat</a:t>
            </a:r>
            <a:r>
              <a:rPr lang="ru-RU" sz="2800" dirty="0" smtClean="0">
                <a:latin typeface="Arial" panose="020B0604020202020204" pitchFamily="34" charset="0"/>
                <a:cs typeface="Arial" panose="020B0604020202020204" pitchFamily="34" charset="0"/>
              </a:rPr>
              <a:t> </a:t>
            </a:r>
            <a:r>
              <a:rPr lang="ru-RU" sz="2800" dirty="0" err="1" smtClean="0">
                <a:latin typeface="Arial" panose="020B0604020202020204" pitchFamily="34" charset="0"/>
                <a:cs typeface="Arial" panose="020B0604020202020204" pitchFamily="34" charset="0"/>
              </a:rPr>
              <a:t>to</a:t>
            </a:r>
            <a:r>
              <a:rPr lang="ru-RU" sz="2800" dirty="0" smtClean="0">
                <a:latin typeface="Arial" panose="020B0604020202020204" pitchFamily="34" charset="0"/>
                <a:cs typeface="Arial" panose="020B0604020202020204" pitchFamily="34" charset="0"/>
              </a:rPr>
              <a:t> </a:t>
            </a:r>
            <a:r>
              <a:rPr lang="ru-RU" sz="2800" dirty="0" err="1" smtClean="0">
                <a:latin typeface="Arial" panose="020B0604020202020204" pitchFamily="34" charset="0"/>
                <a:cs typeface="Arial" panose="020B0604020202020204" pitchFamily="34" charset="0"/>
              </a:rPr>
              <a:t>others</a:t>
            </a:r>
            <a:r>
              <a:rPr lang="ru-RU" sz="2800" dirty="0" smtClean="0">
                <a:latin typeface="Arial" panose="020B0604020202020204" pitchFamily="34" charset="0"/>
                <a:cs typeface="Arial" panose="020B0604020202020204" pitchFamily="34" charset="0"/>
              </a:rPr>
              <a:t>, </a:t>
            </a:r>
            <a:r>
              <a:rPr lang="ru-RU" sz="2800" dirty="0" err="1" smtClean="0">
                <a:latin typeface="Arial" panose="020B0604020202020204" pitchFamily="34" charset="0"/>
                <a:cs typeface="Arial" panose="020B0604020202020204" pitchFamily="34" charset="0"/>
              </a:rPr>
              <a:t>becoming</a:t>
            </a:r>
            <a:r>
              <a:rPr lang="ru-RU" sz="2800" dirty="0" smtClean="0">
                <a:latin typeface="Arial" panose="020B0604020202020204" pitchFamily="34" charset="0"/>
                <a:cs typeface="Arial" panose="020B0604020202020204" pitchFamily="34" charset="0"/>
              </a:rPr>
              <a:t> </a:t>
            </a:r>
            <a:r>
              <a:rPr lang="ru-RU" sz="2800" dirty="0" err="1" smtClean="0">
                <a:latin typeface="Arial" panose="020B0604020202020204" pitchFamily="34" charset="0"/>
                <a:cs typeface="Arial" panose="020B0604020202020204" pitchFamily="34" charset="0"/>
              </a:rPr>
              <a:t>territories</a:t>
            </a:r>
            <a:r>
              <a:rPr lang="ru-RU" sz="2800" dirty="0" smtClean="0">
                <a:latin typeface="Arial" panose="020B0604020202020204" pitchFamily="34" charset="0"/>
                <a:cs typeface="Arial" panose="020B0604020202020204" pitchFamily="34" charset="0"/>
              </a:rPr>
              <a:t> </a:t>
            </a:r>
            <a:r>
              <a:rPr lang="ru-RU" sz="2800" dirty="0" err="1" smtClean="0">
                <a:latin typeface="Arial" panose="020B0604020202020204" pitchFamily="34" charset="0"/>
                <a:cs typeface="Arial" panose="020B0604020202020204" pitchFamily="34" charset="0"/>
              </a:rPr>
              <a:t>where</a:t>
            </a:r>
            <a:r>
              <a:rPr lang="ru-RU" sz="2800" dirty="0" smtClean="0">
                <a:latin typeface="Arial" panose="020B0604020202020204" pitchFamily="34" charset="0"/>
                <a:cs typeface="Arial" panose="020B0604020202020204" pitchFamily="34" charset="0"/>
              </a:rPr>
              <a:t> </a:t>
            </a:r>
            <a:r>
              <a:rPr lang="ru-RU" sz="2800" dirty="0" err="1" smtClean="0">
                <a:latin typeface="Arial" panose="020B0604020202020204" pitchFamily="34" charset="0"/>
                <a:cs typeface="Arial" panose="020B0604020202020204" pitchFamily="34" charset="0"/>
              </a:rPr>
              <a:t>terrorist</a:t>
            </a:r>
            <a:r>
              <a:rPr lang="ru-RU" sz="2800" dirty="0" smtClean="0">
                <a:latin typeface="Arial" panose="020B0604020202020204" pitchFamily="34" charset="0"/>
                <a:cs typeface="Arial" panose="020B0604020202020204" pitchFamily="34" charset="0"/>
              </a:rPr>
              <a:t> </a:t>
            </a:r>
            <a:r>
              <a:rPr lang="ru-RU" sz="2800" dirty="0" err="1" smtClean="0">
                <a:latin typeface="Arial" panose="020B0604020202020204" pitchFamily="34" charset="0"/>
                <a:cs typeface="Arial" panose="020B0604020202020204" pitchFamily="34" charset="0"/>
              </a:rPr>
              <a:t>bases</a:t>
            </a:r>
            <a:r>
              <a:rPr lang="ru-RU" sz="2800" dirty="0" smtClean="0">
                <a:latin typeface="Arial" panose="020B0604020202020204" pitchFamily="34" charset="0"/>
                <a:cs typeface="Arial" panose="020B0604020202020204" pitchFamily="34" charset="0"/>
              </a:rPr>
              <a:t> </a:t>
            </a:r>
            <a:r>
              <a:rPr lang="ru-RU" sz="2800" dirty="0" err="1" smtClean="0">
                <a:latin typeface="Arial" panose="020B0604020202020204" pitchFamily="34" charset="0"/>
                <a:cs typeface="Arial" panose="020B0604020202020204" pitchFamily="34" charset="0"/>
              </a:rPr>
              <a:t>are</a:t>
            </a:r>
            <a:r>
              <a:rPr lang="ru-RU" sz="2800" dirty="0" smtClean="0">
                <a:latin typeface="Arial" panose="020B0604020202020204" pitchFamily="34" charset="0"/>
                <a:cs typeface="Arial" panose="020B0604020202020204" pitchFamily="34" charset="0"/>
              </a:rPr>
              <a:t> </a:t>
            </a:r>
            <a:r>
              <a:rPr lang="ru-RU" sz="2800" dirty="0" err="1" smtClean="0">
                <a:latin typeface="Arial" panose="020B0604020202020204" pitchFamily="34" charset="0"/>
                <a:cs typeface="Arial" panose="020B0604020202020204" pitchFamily="34" charset="0"/>
              </a:rPr>
              <a:t>located</a:t>
            </a:r>
            <a:r>
              <a:rPr lang="ru-RU" sz="2800" dirty="0" smtClean="0">
                <a:latin typeface="Arial" panose="020B0604020202020204" pitchFamily="34" charset="0"/>
                <a:cs typeface="Arial" panose="020B0604020202020204" pitchFamily="34" charset="0"/>
              </a:rPr>
              <a:t>, </a:t>
            </a:r>
            <a:r>
              <a:rPr lang="ru-RU" sz="2800" dirty="0" err="1" smtClean="0">
                <a:latin typeface="Arial" panose="020B0604020202020204" pitchFamily="34" charset="0"/>
                <a:cs typeface="Arial" panose="020B0604020202020204" pitchFamily="34" charset="0"/>
              </a:rPr>
              <a:t>drugs</a:t>
            </a:r>
            <a:r>
              <a:rPr lang="ru-RU" sz="2800" dirty="0" smtClean="0">
                <a:latin typeface="Arial" panose="020B0604020202020204" pitchFamily="34" charset="0"/>
                <a:cs typeface="Arial" panose="020B0604020202020204" pitchFamily="34" charset="0"/>
              </a:rPr>
              <a:t> </a:t>
            </a:r>
            <a:r>
              <a:rPr lang="ru-RU" sz="2800" dirty="0" err="1" smtClean="0">
                <a:latin typeface="Arial" panose="020B0604020202020204" pitchFamily="34" charset="0"/>
                <a:cs typeface="Arial" panose="020B0604020202020204" pitchFamily="34" charset="0"/>
              </a:rPr>
              <a:t>are</a:t>
            </a:r>
            <a:r>
              <a:rPr lang="ru-RU" sz="2800" dirty="0" smtClean="0">
                <a:latin typeface="Arial" panose="020B0604020202020204" pitchFamily="34" charset="0"/>
                <a:cs typeface="Arial" panose="020B0604020202020204" pitchFamily="34" charset="0"/>
              </a:rPr>
              <a:t> </a:t>
            </a:r>
            <a:r>
              <a:rPr lang="ru-RU" sz="2800" dirty="0" err="1" smtClean="0">
                <a:latin typeface="Arial" panose="020B0604020202020204" pitchFamily="34" charset="0"/>
                <a:cs typeface="Arial" panose="020B0604020202020204" pitchFamily="34" charset="0"/>
              </a:rPr>
              <a:t>produced</a:t>
            </a:r>
            <a:r>
              <a:rPr lang="ru-RU" sz="2800" dirty="0" smtClean="0">
                <a:latin typeface="Arial" panose="020B0604020202020204" pitchFamily="34" charset="0"/>
                <a:cs typeface="Arial" panose="020B0604020202020204" pitchFamily="34" charset="0"/>
              </a:rPr>
              <a:t>, </a:t>
            </a:r>
            <a:r>
              <a:rPr lang="ru-RU" sz="2800" dirty="0" err="1" smtClean="0">
                <a:latin typeface="Arial" panose="020B0604020202020204" pitchFamily="34" charset="0"/>
                <a:cs typeface="Arial" panose="020B0604020202020204" pitchFamily="34" charset="0"/>
              </a:rPr>
              <a:t>piracy</a:t>
            </a:r>
            <a:r>
              <a:rPr lang="ru-RU" sz="2800" dirty="0" smtClean="0">
                <a:latin typeface="Arial" panose="020B0604020202020204" pitchFamily="34" charset="0"/>
                <a:cs typeface="Arial" panose="020B0604020202020204" pitchFamily="34" charset="0"/>
              </a:rPr>
              <a:t> </a:t>
            </a:r>
            <a:r>
              <a:rPr lang="ru-RU" sz="2800" dirty="0" err="1" smtClean="0">
                <a:latin typeface="Arial" panose="020B0604020202020204" pitchFamily="34" charset="0"/>
                <a:cs typeface="Arial" panose="020B0604020202020204" pitchFamily="34" charset="0"/>
              </a:rPr>
              <a:t>develops</a:t>
            </a:r>
            <a:r>
              <a:rPr lang="ru-RU" sz="2800" dirty="0" smtClean="0">
                <a:latin typeface="Arial" panose="020B0604020202020204" pitchFamily="34" charset="0"/>
                <a:cs typeface="Arial" panose="020B0604020202020204" pitchFamily="34" charset="0"/>
              </a:rPr>
              <a:t>, </a:t>
            </a:r>
            <a:r>
              <a:rPr lang="ru-RU" sz="2800" dirty="0" err="1" smtClean="0">
                <a:latin typeface="Arial" panose="020B0604020202020204" pitchFamily="34" charset="0"/>
                <a:cs typeface="Arial" panose="020B0604020202020204" pitchFamily="34" charset="0"/>
              </a:rPr>
              <a:t>etc</a:t>
            </a:r>
            <a:r>
              <a:rPr lang="ru-RU" sz="2800" dirty="0" smtClean="0">
                <a:latin typeface="Arial" panose="020B0604020202020204" pitchFamily="34" charset="0"/>
                <a:cs typeface="Arial" panose="020B0604020202020204" pitchFamily="34" charset="0"/>
              </a:rPr>
              <a:t>.</a:t>
            </a:r>
          </a:p>
          <a:p>
            <a:endParaRPr lang="ru-RU" sz="2800" dirty="0" smtClean="0">
              <a:latin typeface="Arial" panose="020B0604020202020204" pitchFamily="34" charset="0"/>
              <a:cs typeface="Arial" panose="020B0604020202020204" pitchFamily="34" charset="0"/>
            </a:endParaRPr>
          </a:p>
          <a:p>
            <a:r>
              <a:rPr lang="ru-RU" sz="2800" dirty="0" err="1" smtClean="0">
                <a:latin typeface="Arial" panose="020B0604020202020204" pitchFamily="34" charset="0"/>
                <a:cs typeface="Arial" panose="020B0604020202020204" pitchFamily="34" charset="0"/>
              </a:rPr>
              <a:t>Secondly</a:t>
            </a:r>
            <a:r>
              <a:rPr lang="ru-RU" sz="2800" dirty="0" smtClean="0">
                <a:latin typeface="Arial" panose="020B0604020202020204" pitchFamily="34" charset="0"/>
                <a:cs typeface="Arial" panose="020B0604020202020204" pitchFamily="34" charset="0"/>
              </a:rPr>
              <a:t>, "</a:t>
            </a:r>
            <a:r>
              <a:rPr lang="ru-RU" sz="2800" dirty="0" err="1" smtClean="0">
                <a:latin typeface="Arial" panose="020B0604020202020204" pitchFamily="34" charset="0"/>
                <a:cs typeface="Arial" panose="020B0604020202020204" pitchFamily="34" charset="0"/>
              </a:rPr>
              <a:t>problem</a:t>
            </a:r>
            <a:r>
              <a:rPr lang="ru-RU" sz="2800" dirty="0" smtClean="0">
                <a:latin typeface="Arial" panose="020B0604020202020204" pitchFamily="34" charset="0"/>
                <a:cs typeface="Arial" panose="020B0604020202020204" pitchFamily="34" charset="0"/>
              </a:rPr>
              <a:t> </a:t>
            </a:r>
            <a:r>
              <a:rPr lang="ru-RU" sz="2800" dirty="0" err="1" smtClean="0">
                <a:latin typeface="Arial" panose="020B0604020202020204" pitchFamily="34" charset="0"/>
                <a:cs typeface="Arial" panose="020B0604020202020204" pitchFamily="34" charset="0"/>
              </a:rPr>
              <a:t>States</a:t>
            </a:r>
            <a:r>
              <a:rPr lang="ru-RU" sz="2800" dirty="0" smtClean="0">
                <a:latin typeface="Arial" panose="020B0604020202020204" pitchFamily="34" charset="0"/>
                <a:cs typeface="Arial" panose="020B0604020202020204" pitchFamily="34" charset="0"/>
              </a:rPr>
              <a:t>" </a:t>
            </a:r>
            <a:r>
              <a:rPr lang="ru-RU" sz="2800" dirty="0" err="1" smtClean="0">
                <a:latin typeface="Arial" panose="020B0604020202020204" pitchFamily="34" charset="0"/>
                <a:cs typeface="Arial" panose="020B0604020202020204" pitchFamily="34" charset="0"/>
              </a:rPr>
              <a:t>should</a:t>
            </a:r>
            <a:r>
              <a:rPr lang="ru-RU" sz="2800" dirty="0" smtClean="0">
                <a:latin typeface="Arial" panose="020B0604020202020204" pitchFamily="34" charset="0"/>
                <a:cs typeface="Arial" panose="020B0604020202020204" pitchFamily="34" charset="0"/>
              </a:rPr>
              <a:t> </a:t>
            </a:r>
            <a:r>
              <a:rPr lang="ru-RU" sz="2800" dirty="0" err="1" smtClean="0">
                <a:latin typeface="Arial" panose="020B0604020202020204" pitchFamily="34" charset="0"/>
                <a:cs typeface="Arial" panose="020B0604020202020204" pitchFamily="34" charset="0"/>
              </a:rPr>
              <a:t>include</a:t>
            </a:r>
            <a:r>
              <a:rPr lang="ru-RU" sz="2800" dirty="0" smtClean="0">
                <a:latin typeface="Arial" panose="020B0604020202020204" pitchFamily="34" charset="0"/>
                <a:cs typeface="Arial" panose="020B0604020202020204" pitchFamily="34" charset="0"/>
              </a:rPr>
              <a:t> </a:t>
            </a:r>
            <a:r>
              <a:rPr lang="ru-RU" sz="2800" dirty="0" err="1" smtClean="0">
                <a:latin typeface="Arial" panose="020B0604020202020204" pitchFamily="34" charset="0"/>
                <a:cs typeface="Arial" panose="020B0604020202020204" pitchFamily="34" charset="0"/>
              </a:rPr>
              <a:t>authoritarian</a:t>
            </a:r>
            <a:r>
              <a:rPr lang="ru-RU" sz="2800" dirty="0" smtClean="0">
                <a:latin typeface="Arial" panose="020B0604020202020204" pitchFamily="34" charset="0"/>
                <a:cs typeface="Arial" panose="020B0604020202020204" pitchFamily="34" charset="0"/>
              </a:rPr>
              <a:t> </a:t>
            </a:r>
            <a:r>
              <a:rPr lang="ru-RU" sz="2800" dirty="0" err="1" smtClean="0">
                <a:latin typeface="Arial" panose="020B0604020202020204" pitchFamily="34" charset="0"/>
                <a:cs typeface="Arial" panose="020B0604020202020204" pitchFamily="34" charset="0"/>
              </a:rPr>
              <a:t>States</a:t>
            </a:r>
            <a:r>
              <a:rPr lang="ru-RU" sz="2800" dirty="0" smtClean="0">
                <a:latin typeface="Arial" panose="020B0604020202020204" pitchFamily="34" charset="0"/>
                <a:cs typeface="Arial" panose="020B0604020202020204" pitchFamily="34" charset="0"/>
              </a:rPr>
              <a:t> </a:t>
            </a:r>
            <a:r>
              <a:rPr lang="ru-RU" sz="2800" dirty="0" err="1" smtClean="0">
                <a:latin typeface="Arial" panose="020B0604020202020204" pitchFamily="34" charset="0"/>
                <a:cs typeface="Arial" panose="020B0604020202020204" pitchFamily="34" charset="0"/>
              </a:rPr>
              <a:t>that</a:t>
            </a:r>
            <a:r>
              <a:rPr lang="ru-RU" sz="2800" dirty="0" smtClean="0">
                <a:latin typeface="Arial" panose="020B0604020202020204" pitchFamily="34" charset="0"/>
                <a:cs typeface="Arial" panose="020B0604020202020204" pitchFamily="34" charset="0"/>
              </a:rPr>
              <a:t> </a:t>
            </a:r>
            <a:r>
              <a:rPr lang="ru-RU" sz="2800" dirty="0" err="1" smtClean="0">
                <a:latin typeface="Arial" panose="020B0604020202020204" pitchFamily="34" charset="0"/>
                <a:cs typeface="Arial" panose="020B0604020202020204" pitchFamily="34" charset="0"/>
              </a:rPr>
              <a:t>threaten</a:t>
            </a:r>
            <a:r>
              <a:rPr lang="ru-RU" sz="2800" dirty="0" smtClean="0">
                <a:latin typeface="Arial" panose="020B0604020202020204" pitchFamily="34" charset="0"/>
                <a:cs typeface="Arial" panose="020B0604020202020204" pitchFamily="34" charset="0"/>
              </a:rPr>
              <a:t> </a:t>
            </a:r>
            <a:r>
              <a:rPr lang="ru-RU" sz="2800" dirty="0" err="1" smtClean="0">
                <a:latin typeface="Arial" panose="020B0604020202020204" pitchFamily="34" charset="0"/>
                <a:cs typeface="Arial" panose="020B0604020202020204" pitchFamily="34" charset="0"/>
              </a:rPr>
              <a:t>others</a:t>
            </a:r>
            <a:r>
              <a:rPr lang="ru-RU" sz="2800" dirty="0" smtClean="0">
                <a:latin typeface="Arial" panose="020B0604020202020204" pitchFamily="34" charset="0"/>
                <a:cs typeface="Arial" panose="020B0604020202020204" pitchFamily="34" charset="0"/>
              </a:rPr>
              <a:t>, </a:t>
            </a:r>
            <a:r>
              <a:rPr lang="ru-RU" sz="2800" dirty="0" err="1" smtClean="0">
                <a:latin typeface="Arial" panose="020B0604020202020204" pitchFamily="34" charset="0"/>
                <a:cs typeface="Arial" panose="020B0604020202020204" pitchFamily="34" charset="0"/>
              </a:rPr>
              <a:t>for</a:t>
            </a:r>
            <a:r>
              <a:rPr lang="ru-RU" sz="2800" dirty="0" smtClean="0">
                <a:latin typeface="Arial" panose="020B0604020202020204" pitchFamily="34" charset="0"/>
                <a:cs typeface="Arial" panose="020B0604020202020204" pitchFamily="34" charset="0"/>
              </a:rPr>
              <a:t> </a:t>
            </a:r>
            <a:r>
              <a:rPr lang="ru-RU" sz="2800" dirty="0" err="1" smtClean="0">
                <a:latin typeface="Arial" panose="020B0604020202020204" pitchFamily="34" charset="0"/>
                <a:cs typeface="Arial" panose="020B0604020202020204" pitchFamily="34" charset="0"/>
              </a:rPr>
              <a:t>example</a:t>
            </a:r>
            <a:r>
              <a:rPr lang="ru-RU" sz="2800" dirty="0" smtClean="0">
                <a:latin typeface="Arial" panose="020B0604020202020204" pitchFamily="34" charset="0"/>
                <a:cs typeface="Arial" panose="020B0604020202020204" pitchFamily="34" charset="0"/>
              </a:rPr>
              <a:t>, </a:t>
            </a:r>
            <a:r>
              <a:rPr lang="ru-RU" sz="2800" dirty="0" err="1" smtClean="0">
                <a:latin typeface="Arial" panose="020B0604020202020204" pitchFamily="34" charset="0"/>
                <a:cs typeface="Arial" panose="020B0604020202020204" pitchFamily="34" charset="0"/>
              </a:rPr>
              <a:t>with</a:t>
            </a:r>
            <a:r>
              <a:rPr lang="ru-RU" sz="2800" dirty="0" smtClean="0">
                <a:latin typeface="Arial" panose="020B0604020202020204" pitchFamily="34" charset="0"/>
                <a:cs typeface="Arial" panose="020B0604020202020204" pitchFamily="34" charset="0"/>
              </a:rPr>
              <a:t> </a:t>
            </a:r>
            <a:r>
              <a:rPr lang="ru-RU" sz="2800" dirty="0" err="1" smtClean="0">
                <a:latin typeface="Arial" panose="020B0604020202020204" pitchFamily="34" charset="0"/>
                <a:cs typeface="Arial" panose="020B0604020202020204" pitchFamily="34" charset="0"/>
              </a:rPr>
              <a:t>the</a:t>
            </a:r>
            <a:r>
              <a:rPr lang="ru-RU" sz="2800" dirty="0" smtClean="0">
                <a:latin typeface="Arial" panose="020B0604020202020204" pitchFamily="34" charset="0"/>
                <a:cs typeface="Arial" panose="020B0604020202020204" pitchFamily="34" charset="0"/>
              </a:rPr>
              <a:t> </a:t>
            </a:r>
            <a:r>
              <a:rPr lang="ru-RU" sz="2800" dirty="0" err="1" smtClean="0">
                <a:latin typeface="Arial" panose="020B0604020202020204" pitchFamily="34" charset="0"/>
                <a:cs typeface="Arial" panose="020B0604020202020204" pitchFamily="34" charset="0"/>
              </a:rPr>
              <a:t>development</a:t>
            </a:r>
            <a:r>
              <a:rPr lang="ru-RU" sz="2800" dirty="0" smtClean="0">
                <a:latin typeface="Arial" panose="020B0604020202020204" pitchFamily="34" charset="0"/>
                <a:cs typeface="Arial" panose="020B0604020202020204" pitchFamily="34" charset="0"/>
              </a:rPr>
              <a:t> </a:t>
            </a:r>
            <a:r>
              <a:rPr lang="ru-RU" sz="2800" dirty="0" err="1" smtClean="0">
                <a:latin typeface="Arial" panose="020B0604020202020204" pitchFamily="34" charset="0"/>
                <a:cs typeface="Arial" panose="020B0604020202020204" pitchFamily="34" charset="0"/>
              </a:rPr>
              <a:t>of</a:t>
            </a:r>
            <a:r>
              <a:rPr lang="ru-RU" sz="2800" dirty="0" smtClean="0">
                <a:latin typeface="Arial" panose="020B0604020202020204" pitchFamily="34" charset="0"/>
                <a:cs typeface="Arial" panose="020B0604020202020204" pitchFamily="34" charset="0"/>
              </a:rPr>
              <a:t> </a:t>
            </a:r>
            <a:r>
              <a:rPr lang="ru-RU" sz="2800" dirty="0" err="1" smtClean="0">
                <a:latin typeface="Arial" panose="020B0604020202020204" pitchFamily="34" charset="0"/>
                <a:cs typeface="Arial" panose="020B0604020202020204" pitchFamily="34" charset="0"/>
              </a:rPr>
              <a:t>their</a:t>
            </a:r>
            <a:r>
              <a:rPr lang="ru-RU" sz="2800" dirty="0" smtClean="0">
                <a:latin typeface="Arial" panose="020B0604020202020204" pitchFamily="34" charset="0"/>
                <a:cs typeface="Arial" panose="020B0604020202020204" pitchFamily="34" charset="0"/>
              </a:rPr>
              <a:t> </a:t>
            </a:r>
            <a:r>
              <a:rPr lang="ru-RU" sz="2800" dirty="0" err="1" smtClean="0">
                <a:latin typeface="Arial" panose="020B0604020202020204" pitchFamily="34" charset="0"/>
                <a:cs typeface="Arial" panose="020B0604020202020204" pitchFamily="34" charset="0"/>
              </a:rPr>
              <a:t>nuclear</a:t>
            </a:r>
            <a:r>
              <a:rPr lang="ru-RU" sz="2800" dirty="0" smtClean="0">
                <a:latin typeface="Arial" panose="020B0604020202020204" pitchFamily="34" charset="0"/>
                <a:cs typeface="Arial" panose="020B0604020202020204" pitchFamily="34" charset="0"/>
              </a:rPr>
              <a:t> </a:t>
            </a:r>
            <a:r>
              <a:rPr lang="ru-RU" sz="2800" dirty="0" err="1" smtClean="0">
                <a:latin typeface="Arial" panose="020B0604020202020204" pitchFamily="34" charset="0"/>
                <a:cs typeface="Arial" panose="020B0604020202020204" pitchFamily="34" charset="0"/>
              </a:rPr>
              <a:t>programs</a:t>
            </a:r>
            <a:r>
              <a:rPr lang="ru-RU" sz="2800" dirty="0" smtClean="0">
                <a:latin typeface="Arial" panose="020B0604020202020204" pitchFamily="34" charset="0"/>
                <a:cs typeface="Arial" panose="020B0604020202020204" pitchFamily="34" charset="0"/>
              </a:rPr>
              <a:t> </a:t>
            </a:r>
            <a:r>
              <a:rPr lang="ru-RU" sz="2800" dirty="0" err="1" smtClean="0">
                <a:latin typeface="Arial" panose="020B0604020202020204" pitchFamily="34" charset="0"/>
                <a:cs typeface="Arial" panose="020B0604020202020204" pitchFamily="34" charset="0"/>
              </a:rPr>
              <a:t>and</a:t>
            </a:r>
            <a:r>
              <a:rPr lang="ru-RU" sz="2800" dirty="0" smtClean="0">
                <a:latin typeface="Arial" panose="020B0604020202020204" pitchFamily="34" charset="0"/>
                <a:cs typeface="Arial" panose="020B0604020202020204" pitchFamily="34" charset="0"/>
              </a:rPr>
              <a:t> </a:t>
            </a:r>
            <a:r>
              <a:rPr lang="ru-RU" sz="2800" dirty="0" err="1" smtClean="0">
                <a:latin typeface="Arial" panose="020B0604020202020204" pitchFamily="34" charset="0"/>
                <a:cs typeface="Arial" panose="020B0604020202020204" pitchFamily="34" charset="0"/>
              </a:rPr>
              <a:t>harsh</a:t>
            </a:r>
            <a:r>
              <a:rPr lang="ru-RU" sz="2800" dirty="0" smtClean="0">
                <a:latin typeface="Arial" panose="020B0604020202020204" pitchFamily="34" charset="0"/>
                <a:cs typeface="Arial" panose="020B0604020202020204" pitchFamily="34" charset="0"/>
              </a:rPr>
              <a:t> </a:t>
            </a:r>
            <a:r>
              <a:rPr lang="ru-RU" sz="2800" dirty="0" err="1" smtClean="0">
                <a:latin typeface="Arial" panose="020B0604020202020204" pitchFamily="34" charset="0"/>
                <a:cs typeface="Arial" panose="020B0604020202020204" pitchFamily="34" charset="0"/>
              </a:rPr>
              <a:t>rhetoric</a:t>
            </a:r>
            <a:r>
              <a:rPr lang="ru-RU" sz="2800" dirty="0" smtClean="0">
                <a:latin typeface="Arial" panose="020B0604020202020204" pitchFamily="34" charset="0"/>
                <a:cs typeface="Arial" panose="020B0604020202020204" pitchFamily="34" charset="0"/>
              </a:rPr>
              <a:t>.</a:t>
            </a:r>
            <a:endParaRPr lang="ru-RU" sz="28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15215540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1225</TotalTime>
  <Words>5095</Words>
  <Application>Microsoft Office PowerPoint</Application>
  <PresentationFormat>Экран (4:3)</PresentationFormat>
  <Paragraphs>136</Paragraphs>
  <Slides>34</Slides>
  <Notes>0</Notes>
  <HiddenSlides>0</HiddenSlides>
  <MMClips>0</MMClips>
  <ScaleCrop>false</ScaleCrop>
  <HeadingPairs>
    <vt:vector size="6" baseType="variant">
      <vt:variant>
        <vt:lpstr>Использованные шрифты</vt:lpstr>
      </vt:variant>
      <vt:variant>
        <vt:i4>3</vt:i4>
      </vt:variant>
      <vt:variant>
        <vt:lpstr>Тема</vt:lpstr>
      </vt:variant>
      <vt:variant>
        <vt:i4>1</vt:i4>
      </vt:variant>
      <vt:variant>
        <vt:lpstr>Заголовки слайдов</vt:lpstr>
      </vt:variant>
      <vt:variant>
        <vt:i4>34</vt:i4>
      </vt:variant>
    </vt:vector>
  </HeadingPairs>
  <TitlesOfParts>
    <vt:vector size="38" baseType="lpstr">
      <vt:lpstr>Arial</vt:lpstr>
      <vt:lpstr>Calibri</vt:lpstr>
      <vt:lpstr>Microsoft Sans Serif</vt:lpstr>
      <vt:lpstr>Office Theme</vt:lpstr>
      <vt:lpstr>AL-FARABI KAZAKH NATIONAL UNIVERSITY</vt:lpstr>
      <vt:lpstr>Презентация PowerPoint</vt:lpstr>
      <vt:lpstr>Lecture plan:</vt:lpstr>
      <vt:lpstr>Introduction</vt:lpstr>
      <vt:lpstr>Презентация PowerPoint</vt:lpstr>
      <vt:lpstr>GLOBAL TRENDS IN WORLD POLITICS</vt:lpstr>
      <vt:lpstr>Презентация PowerPoint</vt:lpstr>
      <vt:lpstr>Within the unified political system of the world, they began to form and function:</vt:lpstr>
      <vt:lpstr>Презентация PowerPoint</vt:lpstr>
      <vt:lpstr>Презентация PowerPoint</vt:lpstr>
      <vt:lpstr>The second important event of the late 20th century was the active entry into the world arena of non—state transnational actors (TNAs) — NGOs, TNCs, etc. This fact was pointed out in the early 1970s by R. Cohen and J. Nye, who wrote about changing the political system of the world based on the principles of Westphalia, where the only actor was the state. In the future, the activity of non-state transnational actors was accompanied by the following shifts:</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Globalization and isolationism.</vt:lpstr>
      <vt:lpstr>Презентация PowerPoint</vt:lpstr>
      <vt:lpstr>Презентация PowerPoint</vt:lpstr>
      <vt:lpstr>Презентация PowerPoint</vt:lpstr>
      <vt:lpstr>Localization and isolationism</vt:lpstr>
      <vt:lpstr>P. Berger and S. Huntington organized a study to answer the question of how exactly the process of globalization is going in different regions of the world. His results are presented in the book "Multifaceted Globalization". Four parameters of globalization were identified:</vt:lpstr>
      <vt:lpstr>Презентация PowerPoint</vt:lpstr>
      <vt:lpstr>Презентация PowerPoint</vt:lpstr>
      <vt:lpstr>Презентация PowerPoint</vt:lpstr>
      <vt:lpstr>Integration and disintegration</vt:lpstr>
      <vt:lpstr>Презентация PowerPoint</vt:lpstr>
      <vt:lpstr>Презентация PowerPoint</vt:lpstr>
      <vt:lpstr>Democratization and authoritarianism</vt:lpstr>
      <vt:lpstr>Презентация PowerPoint</vt:lpstr>
      <vt:lpstr>Презентация PowerPoint</vt:lpstr>
      <vt:lpstr>Презентация PowerPoint</vt:lpstr>
      <vt:lpstr>Conclusion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Лекция 8  Тоталитарные и авторитарные политические режимы. Новые автократии и гибридные режимы</dc:title>
  <dc:creator>Administrator</dc:creator>
  <cp:lastModifiedBy>User</cp:lastModifiedBy>
  <cp:revision>50</cp:revision>
  <dcterms:created xsi:type="dcterms:W3CDTF">2024-02-27T04:06:39Z</dcterms:created>
  <dcterms:modified xsi:type="dcterms:W3CDTF">2024-04-15T10:35:02Z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2023-11-08T00:00:00Z</vt:filetime>
  </property>
  <property fmtid="{D5CDD505-2E9C-101B-9397-08002B2CF9AE}" pid="3" name="Creator">
    <vt:lpwstr>Microsoft® PowerPoint® 2016</vt:lpwstr>
  </property>
  <property fmtid="{D5CDD505-2E9C-101B-9397-08002B2CF9AE}" pid="4" name="LastSaved">
    <vt:filetime>2024-02-27T00:00:00Z</vt:filetime>
  </property>
  <property fmtid="{D5CDD505-2E9C-101B-9397-08002B2CF9AE}" pid="5" name="Producer">
    <vt:lpwstr>Microsoft® PowerPoint® 2016</vt:lpwstr>
  </property>
</Properties>
</file>